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6" r:id="rId3"/>
    <p:sldId id="264" r:id="rId4"/>
    <p:sldId id="309" r:id="rId5"/>
    <p:sldId id="310" r:id="rId6"/>
    <p:sldId id="311" r:id="rId7"/>
    <p:sldId id="312" r:id="rId8"/>
    <p:sldId id="308" r:id="rId9"/>
    <p:sldId id="277" r:id="rId10"/>
    <p:sldId id="302" r:id="rId11"/>
    <p:sldId id="306" r:id="rId12"/>
    <p:sldId id="289" r:id="rId13"/>
    <p:sldId id="291" r:id="rId14"/>
    <p:sldId id="307" r:id="rId15"/>
    <p:sldId id="292" r:id="rId16"/>
    <p:sldId id="293" r:id="rId17"/>
    <p:sldId id="296" r:id="rId18"/>
    <p:sldId id="299" r:id="rId19"/>
    <p:sldId id="280" r:id="rId20"/>
    <p:sldId id="305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05" autoAdjust="0"/>
  </p:normalViewPr>
  <p:slideViewPr>
    <p:cSldViewPr>
      <p:cViewPr varScale="1">
        <p:scale>
          <a:sx n="71" d="100"/>
          <a:sy n="71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F1731-64F7-47B9-834C-F70CA345CDE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4D3AB-845B-4E2A-B360-C7AE78251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2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21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07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5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4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9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66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56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10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8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8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25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7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5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2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0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15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4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3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1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4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8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7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0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1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65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8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7496-4709-4F35-91D6-CFD9166E8D4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7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work gri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315416"/>
            <a:ext cx="1134126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2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575" y="2492896"/>
            <a:ext cx="8592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бы Вы изменили, чтобы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фостерная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опека стала лучше?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Увеличили бы оплату труда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Изменили бы отношение 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как к профессионалам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Предоставили бы улучшенные формы поддержки?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Посоветовали бы вы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фостерную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опеку ещё не определившимся?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55%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ответили «да»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тот же результат, что и в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987824" y="1068703"/>
            <a:ext cx="416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выводы: взгляды и отношение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15" name="Picture 6" descr="U:\Graphics\TFN-Assets-Orange18a.png">
            <a:extLst>
              <a:ext uri="{FF2B5EF4-FFF2-40B4-BE49-F238E27FC236}">
                <a16:creationId xmlns:a16="http://schemas.microsoft.com/office/drawing/2014/main" id="{A430EFB0-BFF7-49CE-BD31-27F44DD4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39" y="3170696"/>
            <a:ext cx="1749425" cy="11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902" y="2062872"/>
            <a:ext cx="78843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48%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помогают детям с ограниченными возможностями умственного развития, у которых не было возможности получить помощь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прошедшие два года 50% респондентов заявили, что они искали для опеки детей, совершавших: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Акты домашнего насилия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26% (5%)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Акты причинения вреда собственному здоровью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28% (7%)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Побег из родного дома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25% (2%);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Действия, повлекшие за собой внимание полиции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25% (4%).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168640" y="1105580"/>
            <a:ext cx="672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выводы: реалии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8E7B5D3-7BFC-4F70-B84D-82182C2D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1261"/>
            <a:ext cx="17907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4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49289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Является ли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целом, равноценным членом команды со стороны следующих лиц: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Социальный работник-наблюдатель: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79%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ответили «да»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и в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Социальный работник по вопросам детей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58%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ответили «да»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4% меньше чем в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Профессионалы в сфере здравоохранения: 81% ответили «да»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168640" y="1105580"/>
            <a:ext cx="672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выводы: Статус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9" name="Picture 6" descr="U:\Graphics\TFN-Assets-Orange18a.png">
            <a:extLst>
              <a:ext uri="{FF2B5EF4-FFF2-40B4-BE49-F238E27FC236}">
                <a16:creationId xmlns:a16="http://schemas.microsoft.com/office/drawing/2014/main" id="{4132A424-B701-4687-82F7-5A0DE852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17232"/>
            <a:ext cx="1749425" cy="11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8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4640" y="2291538"/>
            <a:ext cx="8253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Четверть всех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(26%) заявляет, что им непонятно, какие решения в ежедневной жизни ребёнка у них есть право принимать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Процент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чувствующих, что они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согут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принимать решения по доверенным им вопросам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Краткосрочные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всегда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обычно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65%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Долгосрочные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всегда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обычно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79%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Когда полномочия не установлены, действует ли социальный работник по делам ребёнка своевременно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Всегда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обычно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49%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Иногда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редко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никогда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51%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202905" y="1105580"/>
            <a:ext cx="6329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выводы: Делегированные полномочия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49289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37%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считают, что они получают отличный или хороший отпуск/отдых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44%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считают, что внеурочная поддержка обладает отличным/хорошим качеством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Процент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оценивающих поддержку как отличную или хорошую по: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SSW: 70%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Их общей оценке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53%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Их полномочиям в отношении ребёнка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39%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619672" y="1105580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Поддержка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37348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59%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располагают установленным планом обучения на следующие 12 месяцев (в 2016 - 46%)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86%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заявляют, что обучение им помогает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Пять главных пробелов в обучении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Терапевтическая опека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поведением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психического здоровья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первая помощь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Привязанность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выводы: Подготовка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15" name="Picture 2" descr="C:\Users\deborah\Downloads\rbmc_08.jpg">
            <a:extLst>
              <a:ext uri="{FF2B5EF4-FFF2-40B4-BE49-F238E27FC236}">
                <a16:creationId xmlns:a16="http://schemas.microsoft.com/office/drawing/2014/main" id="{F9FDDB80-D328-429F-B417-A9540ACD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3" y="3971098"/>
            <a:ext cx="2784397" cy="23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8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608" y="2489990"/>
            <a:ext cx="5713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59%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заявляют, что деньги, получаемые ими на уход за ребёнком,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полного покрытия всех сопутствующих затрат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заявляют, что они получают денежные вознаграждения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выводы: Средства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9" name="Picture 3" descr="C:\Users\sharon.wellington\AppData\Local\Microsoft\Windows\Temporary Internet Files\Content.IE5\BZLYZ4DW\currencycollage[1].jpg">
            <a:extLst>
              <a:ext uri="{FF2B5EF4-FFF2-40B4-BE49-F238E27FC236}">
                <a16:creationId xmlns:a16="http://schemas.microsoft.com/office/drawing/2014/main" id="{F703DF4B-F8A0-44DB-B5D0-D052115B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54" y="2935508"/>
            <a:ext cx="2518643" cy="28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0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492896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прошедшие три года, треть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претерпела незапланированное окончание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которое, по их мнению, не шло на пользу ребёнку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21% из вышеуказанных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заявил, что окончанию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предшествовала некоторая оценка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Больше чем двум третям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 предоставили возможности получить информацию о том, кого им назначат следующим под опеку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выводы: Стабильность размещения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49289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58%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прошли курс обучения «обвинений»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Больше трети (35%)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претерпели по меньшей мере одно «обвинение», показатели выросли на 2% по сравнению с 2016 годом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Следом за получением «обвинения», две трети (67%)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 получили независимой помощи. Здесь показатели идентичны 2016 году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6093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выводы: Поддержка обвинений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5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Дальнейшие шаги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26BB0-0FC3-4B80-B2F6-FBC8F024CB63}"/>
              </a:ext>
            </a:extLst>
          </p:cNvPr>
          <p:cNvSpPr txBox="1"/>
          <p:nvPr/>
        </p:nvSpPr>
        <p:spPr>
          <a:xfrm>
            <a:off x="307975" y="2314947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Оказание влияния для утверждения полученных рекомендаций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Совместная работа с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Ofsted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Обучение инспекторов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соответствий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Совместная работа с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Этап цифрового обнаружения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можно распространять и использовать информацию для улучшение прохождения ребёнком процесса опеки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устав и контрольный список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9473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52" y="2492896"/>
            <a:ext cx="8161404" cy="37444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научно-практическая конференция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лучше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сопровождение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опыт и перспективы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Кевин Вильямс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директор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Fostering Network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декабря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2019. 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1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Дальнейшие шаги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26BB0-0FC3-4B80-B2F6-FBC8F024CB63}"/>
              </a:ext>
            </a:extLst>
          </p:cNvPr>
          <p:cNvSpPr txBox="1"/>
          <p:nvPr/>
        </p:nvSpPr>
        <p:spPr>
          <a:xfrm>
            <a:off x="338353" y="2301500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Регистр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отвечающий на следующие вопросы: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укрепления статуса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команде, работающей с ребёнком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Сложность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переходе с оказания одного вида поддержки к другому, или же одновременный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нескольких видов помощи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в создании более объёмных мер безопасности в сфере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Этот регистр должен соответствовать установленному обучению до и после подтверждения прав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31388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8122" y="2492896"/>
            <a:ext cx="8076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Kevin.williams@fostering.net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thefosteringnetwork.org.uk/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sotn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97" y="4653136"/>
            <a:ext cx="65817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0375" y="2492896"/>
            <a:ext cx="7813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83,000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 опекой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65,000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детей под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опекой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55,000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семей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всех детей под опекой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411760" y="1185030"/>
            <a:ext cx="586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по Великобритании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9" name="Picture 3" descr="\\tfnfiles1\users\emily.hall\Graphics\TFN-Assets-Orange8.png">
            <a:extLst>
              <a:ext uri="{FF2B5EF4-FFF2-40B4-BE49-F238E27FC236}">
                <a16:creationId xmlns:a16="http://schemas.microsoft.com/office/drawing/2014/main" id="{D9801E44-E88E-4E60-8E7A-A065176F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24" y="2033904"/>
            <a:ext cx="2543784" cy="38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0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975" y="2060848"/>
            <a:ext cx="6425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– основные потребности детей, попавших под опеку в 2018/2019 гг.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61%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детей попадает под опеку из-за жестокого с ними обращения или из-за пренебрежения их потребностями (этот процент вырос по сравнению с показателем в 55% пятилетней давности)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21%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из-за того, что их семьи находятся в «чрезвычайно затруднительном положении» или «не функционируют»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из-за недостатка родительского внимания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из-за болезни или инвалидности родителей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из-за социально-неприемлемого поведения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из-за наличия инвалидности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168640" y="1185030"/>
            <a:ext cx="657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взятия ребёнка под опеку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55EBB23-A1BB-4E29-B605-30991EB44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4069" b="21283"/>
          <a:stretch/>
        </p:blipFill>
        <p:spPr bwMode="auto">
          <a:xfrm>
            <a:off x="6956268" y="3286816"/>
            <a:ext cx="1965593" cy="200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4F8E484-6BC3-4519-8C60-F60AC7F39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8250"/>
            <a:ext cx="1973597" cy="163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B600A3C-089A-4E4B-AA57-6AC5387B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68" y="5287732"/>
            <a:ext cx="1965593" cy="137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3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492896"/>
            <a:ext cx="7734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Общее число опекунов почти достигает 8000, но существует необходимость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Этнических меньшинств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Подростков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Детей с инвалидностью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 родственников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84976" y="118503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Найм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492896"/>
            <a:ext cx="7734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Этнически разнообразные группы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Средний возраст – 55 лет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Однополые пары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Одинокие люди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Состоящие в браке/проживающие вместе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Домовладельцы и люди, арендующие жильё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84976" y="118503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Фостеры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9" name="Picture 5" descr="M:\Website images\All images\Child and carer\Man and teenage boy.jpg">
            <a:extLst>
              <a:ext uri="{FF2B5EF4-FFF2-40B4-BE49-F238E27FC236}">
                <a16:creationId xmlns:a16="http://schemas.microsoft.com/office/drawing/2014/main" id="{49436299-6006-43CD-9942-1B91F7BC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821600" cy="29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342" y="197647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Прерывание процесса опеки приводят к плохому самочувствию, сниженному уровню взаимоотношений и достижений в обучении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Частое возникновение случаев потери места проживания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Низкие показатели продолжительности опекунства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Недостаток приемлемых условий проживания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Чрезмерное пользование дорогостоящими и более не работающими учреждениями временного содержания ребёнка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Наблюдается низкий уровень авторитета и статуса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коллективе вокруг ребёнка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общения с биологическими родителями и родственниками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84976" y="118503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Что происходит сейчас?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02475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5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270" y="2564904"/>
            <a:ext cx="7734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Уникальный взгляд на позицию и опыт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Влияние на 2019 и последующие годы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служб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осведомлённости за рамками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сообщества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84976" y="118503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Зачем…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9" name="Picture 5" descr="\\tfnfiles1\users\emily.hall\Graphics\TFN-Assets-Orange2a.png">
            <a:extLst>
              <a:ext uri="{FF2B5EF4-FFF2-40B4-BE49-F238E27FC236}">
                <a16:creationId xmlns:a16="http://schemas.microsoft.com/office/drawing/2014/main" id="{34E8BBAE-722C-4A95-B36E-CA09E724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33" y="3212976"/>
            <a:ext cx="2820467" cy="1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1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49289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Крупнейший опрос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Великобритании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4,037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респондентов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94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вопроса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Среднее время выполнения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22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трендов и общего прогресса (двухгодичный опрос)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Взгляд на опыт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фостера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Великобритании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B1118-4A27-4F5A-8F81-ED45DA6D6E82}"/>
              </a:ext>
            </a:extLst>
          </p:cNvPr>
          <p:cNvSpPr txBox="1"/>
          <p:nvPr/>
        </p:nvSpPr>
        <p:spPr>
          <a:xfrm>
            <a:off x="2555776" y="112474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0544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792</Words>
  <Application>Microsoft Office PowerPoint</Application>
  <PresentationFormat>On-screen Show (4:3)</PresentationFormat>
  <Paragraphs>176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Cameron</dc:creator>
  <cp:lastModifiedBy>A O</cp:lastModifiedBy>
  <cp:revision>168</cp:revision>
  <dcterms:created xsi:type="dcterms:W3CDTF">2017-06-19T15:29:25Z</dcterms:created>
  <dcterms:modified xsi:type="dcterms:W3CDTF">2019-12-04T16:45:05Z</dcterms:modified>
</cp:coreProperties>
</file>