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2" r:id="rId2"/>
    <p:sldId id="261" r:id="rId3"/>
    <p:sldId id="257" r:id="rId4"/>
    <p:sldId id="268" r:id="rId5"/>
    <p:sldId id="263" r:id="rId6"/>
    <p:sldId id="266" r:id="rId7"/>
    <p:sldId id="267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60"/>
      </p:cViewPr>
      <p:guideLst>
        <p:guide orient="horz" pos="392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58292-BF7E-4048-9790-5F908727A785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B7E21-9B59-415E-BE51-C88DBF08DD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4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7E21-9B59-415E-BE51-C88DBF08DD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9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4F28-8B7B-4892-9B22-7F3451CB6E4A}" type="datetime1">
              <a:rPr lang="ru-RU" smtClean="0"/>
              <a:pPr/>
              <a:t>01.12.2019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1EBB-11ED-499F-BD98-4F3E06AD9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DCF1-8095-4F72-8C6E-4ECE98C3E58B}" type="datetime1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9652" y="6356350"/>
            <a:ext cx="500066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B11EBB-11ED-499F-BD98-4F3E06AD9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969-C45B-41CC-9B93-EC9AE0E4E34C}" type="datetime1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1EBB-11ED-499F-BD98-4F3E06AD9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48F5-423D-481B-8A11-2C6E0CE715A1}" type="datetime1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1EBB-11ED-499F-BD98-4F3E06AD9A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dsolnukh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534" y="142852"/>
            <a:ext cx="8272466" cy="1470025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/>
              <a:t>I </a:t>
            </a:r>
            <a:r>
              <a:rPr lang="ru-RU" sz="2400" dirty="0" smtClean="0"/>
              <a:t>Международная научно-практическая конференция</a:t>
            </a:r>
            <a:br>
              <a:rPr lang="ru-RU" sz="2400" dirty="0" smtClean="0"/>
            </a:br>
            <a:r>
              <a:rPr lang="ru-RU" sz="2400" dirty="0" smtClean="0"/>
              <a:t>по подготовке и сопровождению замещающих семей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786058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«ДОМА ЛУЧШЕ»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Современный опыт и перспективы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 descr="https://psv4.userapi.com/c856228/u1747391/docs/d10/8d49e0badbc2/Logo_russkoe_jpg.jpg?extra=cbTd_azEJ7Vgt3gtE0C_XtRZ-a3qQuZLEaE8kfRrGcFbxWy4sMPZVlZw6mYd5_egXhztexDBnZV_yj0ZyQvwc2FhDVoRFY0KrXlF2srZooMDa6JaBN75ltPjBa31ihdWqe4gNSe-uaJDKRBXu6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r="17076"/>
          <a:stretch>
            <a:fillRect/>
          </a:stretch>
        </p:blipFill>
        <p:spPr bwMode="auto">
          <a:xfrm>
            <a:off x="142844" y="1714488"/>
            <a:ext cx="2143140" cy="33710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86050" y="1285860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+mj-lt"/>
              </a:rPr>
              <a:t>5-7 декабря 2019 года</a:t>
            </a:r>
            <a:endParaRPr lang="ru-RU" sz="2000" b="1" i="1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534" y="-24"/>
            <a:ext cx="8272466" cy="857255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I </a:t>
            </a:r>
            <a:r>
              <a:rPr lang="ru-RU" sz="2000" dirty="0" smtClean="0">
                <a:latin typeface="+mn-lt"/>
              </a:rPr>
              <a:t>Международная научно-практическая конференция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по подготовке и сопровождению замещающих семей</a:t>
            </a:r>
            <a:endParaRPr lang="ru-RU" sz="2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071546"/>
            <a:ext cx="7786710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«ДОМА ЛУЧШЕ»: </a:t>
            </a:r>
            <a:r>
              <a:rPr lang="ru-RU" sz="2000" dirty="0" smtClean="0">
                <a:solidFill>
                  <a:schemeClr val="tx1"/>
                </a:solidFill>
              </a:rPr>
              <a:t>Современный опыт и перспективы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5" name="Picture 2" descr="https://psv4.userapi.com/c856228/u1747391/docs/d10/8d49e0badbc2/Logo_russkoe_jpg.jpg?extra=cbTd_azEJ7Vgt3gtE0C_XtRZ-a3qQuZLEaE8kfRrGcFbxWy4sMPZVlZw6mYd5_egXhztexDBnZV_yj0ZyQvwc2FhDVoRFY0KrXlF2srZooMDa6JaBN75ltPjBa31ihdWqe4gNSe-uaJDKRBXu6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r="17076"/>
          <a:stretch>
            <a:fillRect/>
          </a:stretch>
        </p:blipFill>
        <p:spPr bwMode="auto">
          <a:xfrm>
            <a:off x="214282" y="-1"/>
            <a:ext cx="1071570" cy="168551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00496" y="271462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Петрусенко Елена</a:t>
            </a:r>
            <a:endParaRPr lang="ru-RU" sz="3200" b="1" dirty="0"/>
          </a:p>
        </p:txBody>
      </p:sp>
      <p:pic>
        <p:nvPicPr>
          <p:cNvPr id="14" name="Picture 2" descr="https://psv4.userapi.com/c856228/u1747391/docs/d10/8d49e0badbc2/Logo_russkoe_jpg.jpg?extra=cbTd_azEJ7Vgt3gtE0C_XtRZ-a3qQuZLEaE8kfRrGcFbxWy4sMPZVlZw6mYd5_egXhztexDBnZV_yj0ZyQvwc2FhDVoRFY0KrXlF2srZooMDa6JaBN75ltPjBa31ihdWqe4gNSe-uaJDKRBXu6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r="21392" b="31115"/>
          <a:stretch>
            <a:fillRect/>
          </a:stretch>
        </p:blipFill>
        <p:spPr bwMode="auto">
          <a:xfrm>
            <a:off x="221802" y="2259202"/>
            <a:ext cx="2850000" cy="3312938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714348" y="3071810"/>
            <a:ext cx="1928826" cy="23574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 спикера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00496" y="3357562"/>
            <a:ext cx="4603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Санкт-Петербург</a:t>
            </a:r>
          </a:p>
          <a:p>
            <a:pPr algn="ctr"/>
            <a:r>
              <a:rPr lang="ru-RU" sz="2000" dirty="0" smtClean="0"/>
              <a:t>АНО «Родительский Центр «Подсолнух»</a:t>
            </a:r>
          </a:p>
          <a:p>
            <a:pPr algn="ctr"/>
            <a:r>
              <a:rPr lang="ru-RU" sz="2000" dirty="0" smtClean="0"/>
              <a:t>Психолог, </a:t>
            </a:r>
            <a:r>
              <a:rPr lang="ru-RU" sz="2000" dirty="0" smtClean="0"/>
              <a:t>руководитель программы «Моё завтра»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43306" y="4572008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Один </a:t>
            </a:r>
            <a:r>
              <a:rPr lang="ru-RU" sz="2800" b="1" dirty="0" smtClean="0"/>
              <a:t>в «сети»: ребёнок с травматическим опытом в интернет пространстве. </a:t>
            </a:r>
          </a:p>
          <a:p>
            <a:pPr algn="ctr"/>
            <a:r>
              <a:rPr lang="ru-RU" sz="2800" b="1" dirty="0" smtClean="0"/>
              <a:t>Опыт проведения оценки с участием </a:t>
            </a:r>
            <a:r>
              <a:rPr lang="ru-RU" sz="2800" b="1" dirty="0" smtClean="0"/>
              <a:t>детей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43108" y="71435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+mj-lt"/>
              </a:rPr>
              <a:t>5-7 декабря 2019 года</a:t>
            </a:r>
            <a:endParaRPr lang="ru-RU" b="1" i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2" y="3494738"/>
            <a:ext cx="1959697" cy="15115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/>
              <a:t>Проблематика</a:t>
            </a:r>
            <a:endParaRPr lang="ru-RU" sz="3600" b="1" dirty="0"/>
          </a:p>
        </p:txBody>
      </p:sp>
      <p:pic>
        <p:nvPicPr>
          <p:cNvPr id="1026" name="Picture 2" descr="https://psv4.userapi.com/c856228/u1747391/docs/d10/8d49e0badbc2/Logo_russkoe_jpg.jpg?extra=cbTd_azEJ7Vgt3gtE0C_XtRZ-a3qQuZLEaE8kfRrGcFbxWy4sMPZVlZw6mYd5_egXhztexDBnZV_yj0ZyQvwc2FhDVoRFY0KrXlF2srZooMDa6JaBN75ltPjBa31ihdWqe4gNSe-uaJDKRBXu6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r="17076"/>
          <a:stretch>
            <a:fillRect/>
          </a:stretch>
        </p:blipFill>
        <p:spPr bwMode="auto">
          <a:xfrm>
            <a:off x="8190263" y="0"/>
            <a:ext cx="953737" cy="150017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4" y="6357958"/>
            <a:ext cx="500066" cy="365125"/>
          </a:xfrm>
        </p:spPr>
        <p:txBody>
          <a:bodyPr/>
          <a:lstStyle/>
          <a:p>
            <a:pPr algn="ctr"/>
            <a:fld id="{FFB11EBB-11ED-499F-BD98-4F3E06AD9A3B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Отсутствие у помогающих взрослых (родителей и специалистов) достаточной информации о поведении подростков группы риска в сети Интернет и способов регуляции использования Интернета детьми.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Современные подростки воспринимают виртуальное пространство как среду обитания равноценное реальной жизни.</a:t>
            </a:r>
          </a:p>
          <a:p>
            <a:pPr algn="just"/>
            <a:r>
              <a:rPr lang="ru-RU" dirty="0"/>
              <a:t>Подростки чувствуют себя более компетентными пользователями интернета, чем взрослые.</a:t>
            </a:r>
          </a:p>
          <a:p>
            <a:pPr algn="just"/>
            <a:r>
              <a:rPr lang="ru-RU" dirty="0"/>
              <a:t>Не доверяют взрослым, если возникают проблемы в сети Интернет.</a:t>
            </a:r>
          </a:p>
          <a:p>
            <a:pPr algn="just"/>
            <a:r>
              <a:rPr lang="ru-RU" dirty="0"/>
              <a:t>Взрослые, обеспечивающие уход за подростками, не всегда знают от каких опасностей защитить подростка.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1EBB-11ED-499F-BD98-4F3E06AD9A3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2" descr="https://psv4.userapi.com/c856228/u1747391/docs/d10/8d49e0badbc2/Logo_russkoe_jpg.jpg?extra=cbTd_azEJ7Vgt3gtE0C_XtRZ-a3qQuZLEaE8kfRrGcFbxWy4sMPZVlZw6mYd5_egXhztexDBnZV_yj0ZyQvwc2FhDVoRFY0KrXlF2srZooMDa6JaBN75ltPjBa31ihdWqe4gNSe-uaJDKRBXu6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r="17076"/>
          <a:stretch>
            <a:fillRect/>
          </a:stretch>
        </p:blipFill>
        <p:spPr bwMode="auto">
          <a:xfrm>
            <a:off x="8190263" y="-27384"/>
            <a:ext cx="953737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93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Опыт исследования. Основные результаты</a:t>
            </a:r>
            <a:endParaRPr lang="ru-RU" sz="3600" b="1" dirty="0"/>
          </a:p>
        </p:txBody>
      </p:sp>
      <p:pic>
        <p:nvPicPr>
          <p:cNvPr id="1026" name="Picture 2" descr="https://psv4.userapi.com/c856228/u1747391/docs/d10/8d49e0badbc2/Logo_russkoe_jpg.jpg?extra=cbTd_azEJ7Vgt3gtE0C_XtRZ-a3qQuZLEaE8kfRrGcFbxWy4sMPZVlZw6mYd5_egXhztexDBnZV_yj0ZyQvwc2FhDVoRFY0KrXlF2srZooMDa6JaBN75ltPjBa31ihdWqe4gNSe-uaJDKRBXu6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r="17076"/>
          <a:stretch>
            <a:fillRect/>
          </a:stretch>
        </p:blipFill>
        <p:spPr bwMode="auto">
          <a:xfrm>
            <a:off x="8190263" y="0"/>
            <a:ext cx="953737" cy="150017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4" y="6357958"/>
            <a:ext cx="500066" cy="365125"/>
          </a:xfrm>
        </p:spPr>
        <p:txBody>
          <a:bodyPr/>
          <a:lstStyle/>
          <a:p>
            <a:pPr algn="ctr"/>
            <a:fld id="{FFB11EBB-11ED-499F-BD98-4F3E06AD9A3B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Autofit/>
          </a:bodyPr>
          <a:lstStyle/>
          <a:p>
            <a:pPr lvl="0" algn="just"/>
            <a:r>
              <a:rPr lang="ru-RU" sz="2600" dirty="0" smtClean="0"/>
              <a:t>50% </a:t>
            </a:r>
            <a:r>
              <a:rPr lang="ru-RU" sz="2600" dirty="0"/>
              <a:t>подростков держат свой профиль </a:t>
            </a:r>
            <a:r>
              <a:rPr lang="ru-RU" sz="2600" dirty="0" smtClean="0"/>
              <a:t>открытым </a:t>
            </a:r>
            <a:r>
              <a:rPr lang="ru-RU" sz="2600" dirty="0"/>
              <a:t>для посторонних </a:t>
            </a:r>
            <a:r>
              <a:rPr lang="ru-RU" sz="2600" dirty="0" smtClean="0"/>
              <a:t>людей, пользуются </a:t>
            </a:r>
            <a:r>
              <a:rPr lang="ru-RU" sz="2600" dirty="0"/>
              <a:t>настройками приватности, скрывая информацию от взрослых.</a:t>
            </a:r>
          </a:p>
          <a:p>
            <a:pPr lvl="0" algn="just"/>
            <a:r>
              <a:rPr lang="ru-RU" sz="2600" dirty="0"/>
              <a:t>Большинство подростков проявят интерес к незнакомцу, начнут изучать его профиль и вступят в переписку. </a:t>
            </a:r>
          </a:p>
          <a:p>
            <a:pPr lvl="0" algn="just"/>
            <a:r>
              <a:rPr lang="ru-RU" sz="2600" dirty="0"/>
              <a:t>Подростки готовы создавать доверительные взаимоотношения с незнакомцами в сети ей</a:t>
            </a:r>
            <a:r>
              <a:rPr lang="ru-RU" sz="2600" dirty="0" smtClean="0"/>
              <a:t>, </a:t>
            </a:r>
            <a:r>
              <a:rPr lang="ru-RU" sz="2600" dirty="0"/>
              <a:t>остальные активно </a:t>
            </a:r>
            <a:r>
              <a:rPr lang="ru-RU" sz="2600" dirty="0" smtClean="0"/>
              <a:t>когда </a:t>
            </a:r>
            <a:r>
              <a:rPr lang="ru-RU" sz="2600" dirty="0"/>
              <a:t>те ведут с ними регулярную, эмоционально окрашенную </a:t>
            </a:r>
            <a:r>
              <a:rPr lang="ru-RU" sz="2600" dirty="0" smtClean="0"/>
              <a:t>переписку.</a:t>
            </a:r>
            <a:endParaRPr lang="ru-RU" sz="2600" dirty="0"/>
          </a:p>
          <a:p>
            <a:pPr lvl="0"/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892392" cy="7612955"/>
          </a:xfrm>
        </p:spPr>
        <p:txBody>
          <a:bodyPr>
            <a:normAutofit/>
          </a:bodyPr>
          <a:lstStyle/>
          <a:p>
            <a:pPr lvl="0" algn="just"/>
            <a:endParaRPr lang="ru-RU" sz="2600" dirty="0" smtClean="0"/>
          </a:p>
          <a:p>
            <a:pPr marL="0" lvl="0" indent="0" algn="just">
              <a:buNone/>
            </a:pPr>
            <a:r>
              <a:rPr lang="ru-RU" sz="2800" b="1" dirty="0"/>
              <a:t>Опыт исследования. Основные результаты</a:t>
            </a:r>
            <a:endParaRPr lang="ru-RU" sz="2600" dirty="0"/>
          </a:p>
          <a:p>
            <a:pPr lvl="0" algn="just"/>
            <a:endParaRPr lang="ru-RU" sz="2600" dirty="0" smtClean="0"/>
          </a:p>
          <a:p>
            <a:pPr lvl="0" algn="just"/>
            <a:r>
              <a:rPr lang="ru-RU" sz="2600" dirty="0" smtClean="0"/>
              <a:t>Среди </a:t>
            </a:r>
            <a:r>
              <a:rPr lang="ru-RU" sz="2600" dirty="0" smtClean="0"/>
              <a:t>опасных ситуаций на первый план выходит сексуальное насилие в виде домогательств и травли с использованием отредактированной (добавлено обнаженное тело) фотографии.</a:t>
            </a:r>
          </a:p>
          <a:p>
            <a:pPr lvl="0" algn="just"/>
            <a:endParaRPr lang="ru-RU" sz="2600" dirty="0" smtClean="0"/>
          </a:p>
          <a:p>
            <a:pPr lvl="0" algn="just"/>
            <a:r>
              <a:rPr lang="ru-RU" sz="2600" dirty="0" smtClean="0"/>
              <a:t>Чем старше дети, тем сильнее сокращается общение с близким взрослым в интернете, некоторые дети закрывают свой профиль от родителей или создают новый.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1EBB-11ED-499F-BD98-4F3E06AD9A3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https://psv4.userapi.com/c856228/u1747391/docs/d10/8d49e0badbc2/Logo_russkoe_jpg.jpg?extra=cbTd_azEJ7Vgt3gtE0C_XtRZ-a3qQuZLEaE8kfRrGcFbxWy4sMPZVlZw6mYd5_egXhztexDBnZV_yj0ZyQvwc2FhDVoRFY0KrXlF2srZooMDa6JaBN75ltPjBa31ihdWqe4gNSe-uaJDKRBXu6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r="17076"/>
          <a:stretch>
            <a:fillRect/>
          </a:stretch>
        </p:blipFill>
        <p:spPr bwMode="auto">
          <a:xfrm>
            <a:off x="8190263" y="0"/>
            <a:ext cx="953737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52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66" y="332656"/>
            <a:ext cx="8229600" cy="5693481"/>
          </a:xfrm>
        </p:spPr>
        <p:txBody>
          <a:bodyPr>
            <a:normAutofit fontScale="85000" lnSpcReduction="20000"/>
          </a:bodyPr>
          <a:lstStyle/>
          <a:p>
            <a:pPr lvl="0" algn="just"/>
            <a:endParaRPr lang="ru-RU" sz="3100" dirty="0" smtClean="0"/>
          </a:p>
          <a:p>
            <a:pPr marL="0" lvl="0" indent="0" algn="just">
              <a:buNone/>
            </a:pPr>
            <a:r>
              <a:rPr lang="ru-RU" b="1" dirty="0"/>
              <a:t>Опыт исследования. Основные результаты</a:t>
            </a:r>
            <a:endParaRPr lang="ru-RU" sz="3100" dirty="0"/>
          </a:p>
          <a:p>
            <a:pPr lvl="0" algn="just"/>
            <a:endParaRPr lang="ru-RU" sz="3100" dirty="0" smtClean="0"/>
          </a:p>
          <a:p>
            <a:pPr lvl="0" algn="just"/>
            <a:r>
              <a:rPr lang="ru-RU" sz="3100" dirty="0" smtClean="0"/>
              <a:t>В </a:t>
            </a:r>
            <a:r>
              <a:rPr lang="ru-RU" sz="3100" dirty="0"/>
              <a:t>тех семьях, где был опыт попадания ребенка в опасную ситуацию, семья не обращается за помощью к специалистам, так как родитель принял все, по его мнению, необходимые меры, а ребенок не проявляет никаких негативных реакций, так как напуган. </a:t>
            </a:r>
            <a:endParaRPr lang="ru-RU" sz="3100" dirty="0" smtClean="0"/>
          </a:p>
          <a:p>
            <a:pPr lvl="0" algn="just"/>
            <a:endParaRPr lang="ru-RU" sz="3100" dirty="0"/>
          </a:p>
          <a:p>
            <a:pPr algn="just"/>
            <a:r>
              <a:rPr lang="ru-RU" sz="3100" dirty="0"/>
              <a:t>Взрослые узнают о том, что подросток подвергся опасности в интернете из внешних источников (появление полиции, сообщения сотрудников школы, сообщения других родителей или совершенно очевидное нестабильное, агрессивное или угнетенное состояние подростка), но не от самого подростка.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1EBB-11ED-499F-BD98-4F3E06AD9A3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https://psv4.userapi.com/c856228/u1747391/docs/d10/8d49e0badbc2/Logo_russkoe_jpg.jpg?extra=cbTd_azEJ7Vgt3gtE0C_XtRZ-a3qQuZLEaE8kfRrGcFbxWy4sMPZVlZw6mYd5_egXhztexDBnZV_yj0ZyQvwc2FhDVoRFY0KrXlF2srZooMDa6JaBN75ltPjBa31ihdWqe4gNSe-uaJDKRBXu6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r="17076"/>
          <a:stretch>
            <a:fillRect/>
          </a:stretch>
        </p:blipFill>
        <p:spPr bwMode="auto">
          <a:xfrm>
            <a:off x="8190263" y="0"/>
            <a:ext cx="953737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75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1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Предложения для решения проблемы</a:t>
            </a:r>
            <a:endParaRPr lang="ru-RU" sz="3600" b="1" dirty="0"/>
          </a:p>
        </p:txBody>
      </p:sp>
      <p:pic>
        <p:nvPicPr>
          <p:cNvPr id="1026" name="Picture 2" descr="https://psv4.userapi.com/c856228/u1747391/docs/d10/8d49e0badbc2/Logo_russkoe_jpg.jpg?extra=cbTd_azEJ7Vgt3gtE0C_XtRZ-a3qQuZLEaE8kfRrGcFbxWy4sMPZVlZw6mYd5_egXhztexDBnZV_yj0ZyQvwc2FhDVoRFY0KrXlF2srZooMDa6JaBN75ltPjBa31ihdWqe4gNSe-uaJDKRBXu6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r="17076"/>
          <a:stretch>
            <a:fillRect/>
          </a:stretch>
        </p:blipFill>
        <p:spPr bwMode="auto">
          <a:xfrm>
            <a:off x="8190263" y="0"/>
            <a:ext cx="953737" cy="150017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4" y="6357958"/>
            <a:ext cx="500066" cy="365125"/>
          </a:xfrm>
        </p:spPr>
        <p:txBody>
          <a:bodyPr/>
          <a:lstStyle/>
          <a:p>
            <a:pPr algn="ctr"/>
            <a:fld id="{FFB11EBB-11ED-499F-BD98-4F3E06AD9A3B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9687" y="2108337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Обучение специалистов и замещающих родителей мониторингу за поведением подростков в сети Интернет.</a:t>
            </a:r>
          </a:p>
          <a:p>
            <a:pPr algn="just"/>
            <a:r>
              <a:rPr lang="ru-RU" dirty="0" smtClean="0"/>
              <a:t>Обучение подростков безопасному поведению в сети Интернет.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/>
              <a:t>Контакты</a:t>
            </a:r>
            <a:endParaRPr lang="ru-RU" sz="3600" b="1" dirty="0"/>
          </a:p>
        </p:txBody>
      </p:sp>
      <p:pic>
        <p:nvPicPr>
          <p:cNvPr id="1026" name="Picture 2" descr="https://psv4.userapi.com/c856228/u1747391/docs/d10/8d49e0badbc2/Logo_russkoe_jpg.jpg?extra=cbTd_azEJ7Vgt3gtE0C_XtRZ-a3qQuZLEaE8kfRrGcFbxWy4sMPZVlZw6mYd5_egXhztexDBnZV_yj0ZyQvwc2FhDVoRFY0KrXlF2srZooMDa6JaBN75ltPjBa31ihdWqe4gNSe-uaJDKRBXu6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r="17076"/>
          <a:stretch>
            <a:fillRect/>
          </a:stretch>
        </p:blipFill>
        <p:spPr bwMode="auto">
          <a:xfrm>
            <a:off x="8190263" y="0"/>
            <a:ext cx="953737" cy="150017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4" y="6357958"/>
            <a:ext cx="500066" cy="365125"/>
          </a:xfrm>
        </p:spPr>
        <p:txBody>
          <a:bodyPr/>
          <a:lstStyle/>
          <a:p>
            <a:pPr algn="ctr"/>
            <a:fld id="{FFB11EBB-11ED-499F-BD98-4F3E06AD9A3B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Bahnschrift SemiCondensed" pitchFamily="34" charset="0"/>
              </a:rPr>
              <a:t>г.Санкт</a:t>
            </a:r>
            <a:r>
              <a:rPr lang="ru-RU" dirty="0" smtClean="0">
                <a:latin typeface="Bahnschrift SemiCondensed" pitchFamily="34" charset="0"/>
              </a:rPr>
              <a:t>-Петербург</a:t>
            </a:r>
            <a:r>
              <a:rPr lang="ru-RU" dirty="0">
                <a:latin typeface="Bahnschrift SemiCondensed" pitchFamily="34" charset="0"/>
              </a:rPr>
              <a:t>, Московское ш., д.14, корп.1</a:t>
            </a:r>
          </a:p>
          <a:p>
            <a:pPr algn="ctr">
              <a:buNone/>
            </a:pPr>
            <a:r>
              <a:rPr lang="ru-RU" dirty="0" err="1">
                <a:latin typeface="Bahnschrift SemiCondensed" pitchFamily="34" charset="0"/>
              </a:rPr>
              <a:t>мбт</a:t>
            </a:r>
            <a:r>
              <a:rPr lang="ru-RU" dirty="0">
                <a:latin typeface="Bahnschrift SemiCondensed" pitchFamily="34" charset="0"/>
              </a:rPr>
              <a:t>: </a:t>
            </a:r>
            <a:r>
              <a:rPr lang="ru-RU" dirty="0" smtClean="0">
                <a:latin typeface="Bahnschrift SemiCondensed" pitchFamily="34" charset="0"/>
              </a:rPr>
              <a:t>8(981)7337872</a:t>
            </a:r>
            <a:endParaRPr lang="ru-RU" dirty="0">
              <a:latin typeface="Bahnschrift SemiCondensed" pitchFamily="34" charset="0"/>
            </a:endParaRPr>
          </a:p>
          <a:p>
            <a:pPr algn="ctr">
              <a:buNone/>
            </a:pPr>
            <a:r>
              <a:rPr lang="ru-RU" dirty="0">
                <a:latin typeface="Bahnschrift SemiCondensed" pitchFamily="34" charset="0"/>
              </a:rPr>
              <a:t>е</a:t>
            </a:r>
            <a:r>
              <a:rPr lang="en-US" dirty="0" smtClean="0">
                <a:latin typeface="Bahnschrift SemiCondensed" pitchFamily="34" charset="0"/>
              </a:rPr>
              <a:t>-mail</a:t>
            </a:r>
            <a:r>
              <a:rPr lang="ru-RU" dirty="0" smtClean="0">
                <a:latin typeface="Bahnschrift SemiCondensed" pitchFamily="34" charset="0"/>
              </a:rPr>
              <a:t>: </a:t>
            </a:r>
            <a:r>
              <a:rPr lang="en-US" dirty="0" smtClean="0">
                <a:latin typeface="Bahnschrift SemiCondensed" pitchFamily="34" charset="0"/>
              </a:rPr>
              <a:t>podsolnukh-spb@mail.ru</a:t>
            </a:r>
            <a:endParaRPr lang="en-US" dirty="0">
              <a:latin typeface="Bahnschrift SemiCondensed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Bahnschrift SemiCondensed" pitchFamily="34" charset="0"/>
                <a:hlinkClick r:id="rId3"/>
              </a:rPr>
              <a:t>www.podsolnukh.org</a:t>
            </a:r>
            <a:endParaRPr lang="ru-RU" dirty="0"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411</Words>
  <Application>Microsoft Office PowerPoint</Application>
  <PresentationFormat>Экран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Bahnschrift SemiCondensed</vt:lpstr>
      <vt:lpstr>Calibri</vt:lpstr>
      <vt:lpstr>Тема Office</vt:lpstr>
      <vt:lpstr>I Международная научно-практическая конференция по подготовке и сопровождению замещающих семей</vt:lpstr>
      <vt:lpstr>I Международная научно-практическая конференция по подготовке и сопровождению замещающих семей</vt:lpstr>
      <vt:lpstr>Проблематика</vt:lpstr>
      <vt:lpstr>Актуальность</vt:lpstr>
      <vt:lpstr>Опыт исследования. Основные результаты</vt:lpstr>
      <vt:lpstr>Презентация PowerPoint</vt:lpstr>
      <vt:lpstr>Презентация PowerPoint</vt:lpstr>
      <vt:lpstr>Предложения для решения проблемы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Международная научно-практическая конференция по подготовке и сопровождению замещающих семей</dc:title>
  <dc:creator>Vydrins</dc:creator>
  <cp:lastModifiedBy>Пользователь Windows</cp:lastModifiedBy>
  <cp:revision>21</cp:revision>
  <dcterms:created xsi:type="dcterms:W3CDTF">2019-10-19T14:06:51Z</dcterms:created>
  <dcterms:modified xsi:type="dcterms:W3CDTF">2019-12-01T11:42:40Z</dcterms:modified>
</cp:coreProperties>
</file>