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62" r:id="rId2"/>
    <p:sldId id="261" r:id="rId3"/>
    <p:sldId id="257" r:id="rId4"/>
    <p:sldId id="263" r:id="rId5"/>
    <p:sldId id="266" r:id="rId6"/>
    <p:sldId id="264" r:id="rId7"/>
    <p:sldId id="268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6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1498" y="67"/>
      </p:cViewPr>
      <p:guideLst>
        <p:guide orient="horz" pos="392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58292-BF7E-4048-9790-5F908727A785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B7E21-9B59-415E-BE51-C88DBF08DD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845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34F28-8B7B-4892-9B22-7F3451CB6E4A}" type="datetime1">
              <a:rPr lang="ru-RU" smtClean="0"/>
              <a:pPr/>
              <a:t>02.12.2019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EBB-11ED-499F-BD98-4F3E06AD9A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6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DCF1-8095-4F72-8C6E-4ECE98C3E58B}" type="datetime1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29652" y="6356350"/>
            <a:ext cx="500066" cy="365125"/>
          </a:xfrm>
        </p:spPr>
        <p:txBody>
          <a:bodyPr/>
          <a:lstStyle>
            <a:lvl1pPr>
              <a:defRPr sz="1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FB11EBB-11ED-499F-BD98-4F3E06AD9A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65969-C45B-41CC-9B93-EC9AE0E4E34C}" type="datetime1">
              <a:rPr lang="ru-RU" smtClean="0"/>
              <a:pPr/>
              <a:t>02.12.2019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EBB-11ED-499F-BD98-4F3E06AD9A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048F5-423D-481B-8A11-2C6E0CE715A1}" type="datetime1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11EBB-11ED-499F-BD98-4F3E06AD9A3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nadns@mail.ru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1534" y="142852"/>
            <a:ext cx="8272466" cy="1470025"/>
          </a:xfrm>
        </p:spPr>
        <p:txBody>
          <a:bodyPr>
            <a:noAutofit/>
          </a:bodyPr>
          <a:lstStyle/>
          <a:p>
            <a:r>
              <a:rPr lang="en-US" sz="2400" dirty="0"/>
              <a:t>I </a:t>
            </a:r>
            <a:r>
              <a:rPr lang="ru-RU" sz="2400" dirty="0"/>
              <a:t>Международная научно-практическая конференция</a:t>
            </a:r>
            <a:br>
              <a:rPr lang="ru-RU" sz="2400" dirty="0"/>
            </a:br>
            <a:r>
              <a:rPr lang="ru-RU" sz="2400" dirty="0"/>
              <a:t>по подготовке и сопровождению замещающих семей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860" y="2786058"/>
            <a:ext cx="6400800" cy="175260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«ДОМА ЛУЧШЕ»</a:t>
            </a:r>
          </a:p>
          <a:p>
            <a:r>
              <a:rPr lang="ru-RU" dirty="0">
                <a:solidFill>
                  <a:schemeClr val="tx1"/>
                </a:solidFill>
              </a:rPr>
              <a:t>Современный опыт и перспективы</a:t>
            </a:r>
          </a:p>
        </p:txBody>
      </p:sp>
      <p:pic>
        <p:nvPicPr>
          <p:cNvPr id="15" name="Picture 2" descr="https://psv4.userapi.com/c856228/u1747391/docs/d10/8d49e0badbc2/Logo_russkoe_jpg.jpg?extra=cbTd_azEJ7Vgt3gtE0C_XtRZ-a3qQuZLEaE8kfRrGcFbxWy4sMPZVlZw6mYd5_egXhztexDBnZV_yj0ZyQvwc2FhDVoRFY0KrXlF2srZooMDa6JaBN75ltPjBa31ihdWqe4gNSe-uaJDKRBXu6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9" r="17076"/>
          <a:stretch>
            <a:fillRect/>
          </a:stretch>
        </p:blipFill>
        <p:spPr bwMode="auto">
          <a:xfrm>
            <a:off x="142844" y="1714488"/>
            <a:ext cx="2143140" cy="337103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256438" y="1212767"/>
            <a:ext cx="6215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+mj-lt"/>
              </a:rPr>
              <a:t>5-7 декабря 2019 года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F4C03C-7D66-4449-845A-BA7CF5539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EBB-11ED-499F-BD98-4F3E06AD9A3B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CCB544-EDD2-485F-B833-985C271DEA4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979712" y="332656"/>
            <a:ext cx="4680520" cy="33515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E2159FB-ED33-4B52-B3CA-5BC0BC4EB89D}"/>
              </a:ext>
            </a:extLst>
          </p:cNvPr>
          <p:cNvSpPr/>
          <p:nvPr/>
        </p:nvSpPr>
        <p:spPr>
          <a:xfrm>
            <a:off x="323528" y="4005064"/>
            <a:ext cx="8715436" cy="219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75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За этот год наша Служба очень выросла: и в плане количества детей (в этом учебном году мы запустили вторую младшую группу детей с </a:t>
            </a:r>
            <a:r>
              <a:rPr lang="ru-RU" sz="20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с.Дауна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плюс к нам присоединились приемные детки с ОВЗ), и в плане занятий. Мы очень гордимся нашими педагогами! Два года они копили знания на основе занятий с нашими детьми в Центре и создали совершенно новое учебное пособие по методикам К. </a:t>
            </a:r>
            <a:r>
              <a:rPr lang="ru-RU" sz="20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Манске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и Р.Т. </a:t>
            </a:r>
            <a:r>
              <a:rPr lang="ru-RU" sz="20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Августовой</a:t>
            </a:r>
            <a:endParaRPr lang="ru-RU" sz="2000" dirty="0">
              <a:solidFill>
                <a:srgbClr val="00000A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821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2E5158-7F21-49F5-BD8C-3623A485D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EBB-11ED-499F-BD98-4F3E06AD9A3B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FBAD8A-6AA4-4EE8-84DC-A2C46B3A1A5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912418" y="3195155"/>
            <a:ext cx="3542261" cy="35422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C890C7-B5E9-4EAB-9584-3F0541F30D7C}"/>
              </a:ext>
            </a:extLst>
          </p:cNvPr>
          <p:cNvSpPr/>
          <p:nvPr/>
        </p:nvSpPr>
        <p:spPr>
          <a:xfrm>
            <a:off x="364951" y="233500"/>
            <a:ext cx="40724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75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Весной на наши занятия по тхэквондо пришли старшие дети с </a:t>
            </a:r>
            <a:r>
              <a:rPr lang="ru-RU" sz="20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с.Дауна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а тренировки стали проходить не только в Чебоксарах, но и в </a:t>
            </a:r>
            <a:r>
              <a:rPr lang="ru-RU" sz="20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г.Новочебокарск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indent="7175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     20 августа 2019г. впервые в Чувашской Республике прошло I Инклюзивное Физкультурно-спортивное мероприятие "Весёлые старты ТХЭКВОНДО - ЯРКИЙ СПОРТ ДЛЯ ВСЕХ«.</a:t>
            </a:r>
          </a:p>
          <a:p>
            <a:pPr indent="7175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      А 28 сентября 2019г. - III Открытый межрегиональный турнир по </a:t>
            </a:r>
            <a:r>
              <a:rPr lang="ru-RU" sz="20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Тхеквондо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ВТ «Кубок главы администрации г. Новочебоксарск», где участвовали и соревновались дети с </a:t>
            </a:r>
            <a:r>
              <a:rPr lang="ru-RU" sz="20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с.Дауна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ru-RU" sz="2000" dirty="0">
              <a:solidFill>
                <a:srgbClr val="00000A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C8BBAB-28BD-46F9-B6DD-0AB5C31320C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39097" y="260648"/>
            <a:ext cx="4072428" cy="2715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66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82E594-ABB4-4325-B19C-08BD6B73D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EBB-11ED-499F-BD98-4F3E06AD9A3B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ADB4DAA-C386-48D7-B37E-966B918FD48E}"/>
              </a:ext>
            </a:extLst>
          </p:cNvPr>
          <p:cNvSpPr/>
          <p:nvPr/>
        </p:nvSpPr>
        <p:spPr>
          <a:xfrm>
            <a:off x="107504" y="136525"/>
            <a:ext cx="88250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21-22 августа по приглашению РООРДИ «Дорогою добра» представители ЧРОО»СИЛА ДОБРА» приняли участие в межрегиональной конференции, посвящённой профобразованию детей с особенностями развития в </a:t>
            </a:r>
            <a:r>
              <a:rPr lang="ru-RU" sz="2000" dirty="0" err="1"/>
              <a:t>г.Киров</a:t>
            </a:r>
            <a:r>
              <a:rPr lang="ru-RU" sz="2000" dirty="0"/>
              <a:t>. А уже 4 сентября 2019г. на базе НОШ3 мы запустили работу гончарной мастерской, где занимаются практически все обучающиеся школы, а это 150 детишек!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885164-FDC0-440C-B316-341788E8778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907704" y="1916832"/>
            <a:ext cx="6192688" cy="4644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852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671802-CD34-456B-9A1D-6EB493CFA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EBB-11ED-499F-BD98-4F3E06AD9A3B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A44F50-C71E-4FD3-B05F-7792F57C916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932040" y="429345"/>
            <a:ext cx="4107685" cy="56642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EB7F9C-4522-468C-B18A-8BDEFD44DE77}"/>
              </a:ext>
            </a:extLst>
          </p:cNvPr>
          <p:cNvSpPr/>
          <p:nvPr/>
        </p:nvSpPr>
        <p:spPr>
          <a:xfrm>
            <a:off x="214282" y="260648"/>
            <a:ext cx="457374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стараемся учиться, развиваться и сотрудничать во благо наших детей 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Организация  в НОШ № 3 для детей с ОВЗ гончарной мастерской, секции олимпийского вида спорта тхэквондо, работа Службы сопровождения и социальной адаптации детей с ОВЗ - это уникальная возможность детям разных диагнозов попробовать свои силы в трех направлениях дополнительного образования, и все это не выходя из стен общеобразовательного учреждения!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518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F1EABD-1157-4D46-9E42-CBA993ED3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EBB-11ED-499F-BD98-4F3E06AD9A3B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A7F9F9-0DFB-4DB9-A0AB-75F28D19020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14282" y="159876"/>
            <a:ext cx="4861774" cy="6538248"/>
          </a:xfrm>
          <a:prstGeom prst="rect">
            <a:avLst/>
          </a:prstGeom>
          <a:ln>
            <a:noFill/>
          </a:ln>
        </p:spPr>
      </p:pic>
      <p:sp useBgFill="1">
        <p:nvSpPr>
          <p:cNvPr id="6" name="Прямоугольник 5">
            <a:extLst>
              <a:ext uri="{FF2B5EF4-FFF2-40B4-BE49-F238E27FC236}">
                <a16:creationId xmlns:a16="http://schemas.microsoft.com/office/drawing/2014/main" id="{4D388707-AB2F-47BE-B2E6-829D23850319}"/>
              </a:ext>
            </a:extLst>
          </p:cNvPr>
          <p:cNvSpPr/>
          <p:nvPr/>
        </p:nvSpPr>
        <p:spPr>
          <a:xfrm>
            <a:off x="5220072" y="332656"/>
            <a:ext cx="37096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Чем больше ЧРОО«СИЛА ДОБРА» проявляла активность, тем больше организаций начинали с нами сотрудничать. </a:t>
            </a:r>
          </a:p>
          <a:p>
            <a:pPr algn="just"/>
            <a:r>
              <a:rPr lang="ru-RU" sz="2000" dirty="0"/>
              <a:t>Совместно с журналом «ДЕТKIDS» был организован фотопроект, который превратился в фотовыставку «МЫ РАЗ/ВНЫЕ». Она побывала в стенах МБОУ «СОШ №29» </a:t>
            </a:r>
            <a:r>
              <a:rPr lang="ru-RU" sz="2000" dirty="0" err="1"/>
              <a:t>г.Чебоксары</a:t>
            </a:r>
            <a:r>
              <a:rPr lang="ru-RU" sz="2000" dirty="0"/>
              <a:t>, МЦК-ЧЭМК Минобразования Чувашии, в ЧГПУ им. И.Я. Яковлева, а в декабре фотографии солнечных деток будут радовать слушателей ШПР в «Центре образования и комплексного сопровождения детей»</a:t>
            </a:r>
          </a:p>
        </p:txBody>
      </p:sp>
    </p:spTree>
    <p:extLst>
      <p:ext uri="{BB962C8B-B14F-4D97-AF65-F5344CB8AC3E}">
        <p14:creationId xmlns:p14="http://schemas.microsoft.com/office/powerpoint/2010/main" val="4225486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005AB5-7914-46DA-BBBB-97516196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EBB-11ED-499F-BD98-4F3E06AD9A3B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379FCD-8B74-4A5E-8D20-30C2DC47ACBB}"/>
              </a:ext>
            </a:extLst>
          </p:cNvPr>
          <p:cNvSpPr/>
          <p:nvPr/>
        </p:nvSpPr>
        <p:spPr>
          <a:xfrm>
            <a:off x="251520" y="4907696"/>
            <a:ext cx="86781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anose="02020603050405020304" pitchFamily="18" charset="0"/>
                <a:ea typeface="Times New Roman" pitchFamily="2"/>
                <a:cs typeface="Times New Roman" panose="02020603050405020304" pitchFamily="18" charset="0"/>
              </a:rPr>
              <a:t>В октябре 2019 года в Чувашском государственном театре кукол открылась театральная студия для детей из приемных и многодетных семей, в числе которых и дети с ОВЗ</a:t>
            </a:r>
            <a:r>
              <a:rPr lang="ru-RU" sz="2000" dirty="0">
                <a:highlight>
                  <a:scrgbClr r="0" g="0" b="0">
                    <a:alpha val="0"/>
                  </a:scrgbClr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 Дети уже приготовим свою первую театральную постановку «Теремок» и замечательно выступили с ней на II Республиканском фестивале инклюзивных практик «Солнечная инклюзия».</a:t>
            </a:r>
            <a:endParaRPr lang="ru-RU" sz="200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Times New Roman" panose="02020603050405020304" pitchFamily="18" charset="0"/>
              <a:ea typeface="Times New Roman" pitchFamily="2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7A5ED6-7565-4C34-853A-B65B012C132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259632" y="201858"/>
            <a:ext cx="5859560" cy="4316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053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FEA219-3EB1-4956-83F2-3411779D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EBB-11ED-499F-BD98-4F3E06AD9A3B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DA86F1-4501-43B9-9448-966192BF8E8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585688" y="2435989"/>
            <a:ext cx="5972623" cy="43343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6B87C1-81E8-435D-871B-EF99F3825EAD}"/>
              </a:ext>
            </a:extLst>
          </p:cNvPr>
          <p:cNvSpPr/>
          <p:nvPr/>
        </p:nvSpPr>
        <p:spPr>
          <a:xfrm>
            <a:off x="251520" y="404664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highlight>
                  <a:scrgbClr r="0" g="0" b="0">
                    <a:alpha val="0"/>
                  </a:scrgbClr>
                </a:highlight>
              </a:rPr>
              <a:t>        Родители нашего сообщества изначально приняли динамичную позицию в развитии, обучении и социализации детей с </a:t>
            </a:r>
            <a:r>
              <a:rPr lang="ru-RU" dirty="0" err="1">
                <a:highlight>
                  <a:scrgbClr r="0" g="0" b="0">
                    <a:alpha val="0"/>
                  </a:scrgbClr>
                </a:highlight>
              </a:rPr>
              <a:t>с.Дауна</a:t>
            </a:r>
            <a:r>
              <a:rPr lang="ru-RU" dirty="0">
                <a:highlight>
                  <a:scrgbClr r="0" g="0" b="0">
                    <a:alpha val="0"/>
                  </a:scrgbClr>
                </a:highlight>
              </a:rPr>
              <a:t>.</a:t>
            </a:r>
          </a:p>
          <a:p>
            <a:pPr lvl="0" algn="just"/>
            <a:r>
              <a:rPr lang="ru-RU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Times New Roman" pitchFamily="2"/>
                <a:cs typeface="Arial" pitchFamily="2"/>
              </a:rPr>
              <a:t>         21 марта ЧРОО«СИЛА ДОБРА» будет проводить уже вторую Социальную Акцию, приуроченную Международному Дню людей с </a:t>
            </a:r>
            <a:r>
              <a:rPr lang="ru-RU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Times New Roman" pitchFamily="2"/>
                <a:cs typeface="Arial" pitchFamily="2"/>
              </a:rPr>
              <a:t>с.Дауна</a:t>
            </a:r>
            <a:r>
              <a:rPr lang="ru-RU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ea typeface="Times New Roman" pitchFamily="2"/>
                <a:cs typeface="Arial" pitchFamily="2"/>
              </a:rPr>
              <a:t>, в рамках которой пройдет флешмоб с разноцветными носками. </a:t>
            </a:r>
          </a:p>
          <a:p>
            <a:pPr lvl="0" algn="just"/>
            <a:r>
              <a:rPr lang="ru-RU" dirty="0">
                <a:highlight>
                  <a:scrgbClr r="0" g="0" b="0">
                    <a:alpha val="0"/>
                  </a:scrgbClr>
                </a:highlight>
              </a:rPr>
              <a:t>        Замещающий родитель - это активная гражданская позиция, которая помогает объединять и кровных родителей детей с </a:t>
            </a:r>
            <a:r>
              <a:rPr lang="ru-RU" dirty="0" err="1">
                <a:highlight>
                  <a:scrgbClr r="0" g="0" b="0">
                    <a:alpha val="0"/>
                  </a:scrgbClr>
                </a:highlight>
              </a:rPr>
              <a:t>с.Дауна</a:t>
            </a:r>
            <a:r>
              <a:rPr lang="ru-RU" dirty="0">
                <a:highlight>
                  <a:scrgbClr r="0" g="0" b="0">
                    <a:alpha val="0"/>
                  </a:scrgbClr>
                </a:highlight>
              </a:rPr>
              <a:t>. </a:t>
            </a:r>
            <a:endParaRPr lang="ru-RU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ea typeface="Times New Roman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08087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/>
              <a:t>Контакты</a:t>
            </a:r>
          </a:p>
        </p:txBody>
      </p:sp>
      <p:pic>
        <p:nvPicPr>
          <p:cNvPr id="1026" name="Picture 2" descr="https://psv4.userapi.com/c856228/u1747391/docs/d10/8d49e0badbc2/Logo_russkoe_jpg.jpg?extra=cbTd_azEJ7Vgt3gtE0C_XtRZ-a3qQuZLEaE8kfRrGcFbxWy4sMPZVlZw6mYd5_egXhztexDBnZV_yj0ZyQvwc2FhDVoRFY0KrXlF2srZooMDa6JaBN75ltPjBa31ihdWqe4gNSe-uaJDKRBXu6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9" r="17076"/>
          <a:stretch>
            <a:fillRect/>
          </a:stretch>
        </p:blipFill>
        <p:spPr bwMode="auto">
          <a:xfrm>
            <a:off x="8190263" y="0"/>
            <a:ext cx="953737" cy="150017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43934" y="6357958"/>
            <a:ext cx="500066" cy="365125"/>
          </a:xfrm>
        </p:spPr>
        <p:txBody>
          <a:bodyPr/>
          <a:lstStyle/>
          <a:p>
            <a:pPr algn="ctr"/>
            <a:fld id="{FFB11EBB-11ED-499F-BD98-4F3E06AD9A3B}" type="slidenum">
              <a:rPr lang="ru-RU" smtClean="0"/>
              <a:pPr algn="ctr"/>
              <a:t>17</a:t>
            </a:fld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Надеждина Наталья Сергеевна</a:t>
            </a:r>
          </a:p>
          <a:p>
            <a:pPr algn="just"/>
            <a:r>
              <a:rPr lang="ru-RU" sz="2400" dirty="0"/>
              <a:t>Руководитель Службы сопровождения и социальной адаптации детей с ОВЗ, учредитель Чувашской Республиканской общественной  организации помощи детям-инвалидам с синдромом Дауна «СИЛА ДОБРА»</a:t>
            </a:r>
          </a:p>
          <a:p>
            <a:pPr algn="just"/>
            <a:r>
              <a:rPr lang="en-US" sz="2800" dirty="0">
                <a:hlinkClick r:id="rId3"/>
              </a:rPr>
              <a:t>nadns@mail.ru</a:t>
            </a:r>
            <a:endParaRPr lang="en-US" sz="2800" dirty="0"/>
          </a:p>
          <a:p>
            <a:pPr algn="just"/>
            <a:endParaRPr lang="en-US" sz="2800" dirty="0"/>
          </a:p>
          <a:p>
            <a:pPr algn="just"/>
            <a:r>
              <a:rPr lang="en-US" sz="2800" dirty="0"/>
              <a:t>+79373982310</a:t>
            </a:r>
            <a:endParaRPr lang="ru-RU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1534" y="-24"/>
            <a:ext cx="8272466" cy="857255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n-lt"/>
              </a:rPr>
              <a:t>I </a:t>
            </a:r>
            <a:r>
              <a:rPr lang="ru-RU" sz="2000" dirty="0">
                <a:latin typeface="+mn-lt"/>
              </a:rPr>
              <a:t>Международная научно-практическая конференция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по подготовке и сопровождению замещающих семей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1071546"/>
            <a:ext cx="7786710" cy="64294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/>
                </a:solidFill>
              </a:rPr>
              <a:t>«ДОМА ЛУЧШЕ»: </a:t>
            </a:r>
            <a:r>
              <a:rPr lang="ru-RU" sz="2000" dirty="0">
                <a:solidFill>
                  <a:schemeClr val="tx1"/>
                </a:solidFill>
              </a:rPr>
              <a:t>Современный опыт и перспективы</a:t>
            </a:r>
          </a:p>
        </p:txBody>
      </p:sp>
      <p:pic>
        <p:nvPicPr>
          <p:cNvPr id="15" name="Picture 2" descr="https://psv4.userapi.com/c856228/u1747391/docs/d10/8d49e0badbc2/Logo_russkoe_jpg.jpg?extra=cbTd_azEJ7Vgt3gtE0C_XtRZ-a3qQuZLEaE8kfRrGcFbxWy4sMPZVlZw6mYd5_egXhztexDBnZV_yj0ZyQvwc2FhDVoRFY0KrXlF2srZooMDa6JaBN75ltPjBa31ihdWqe4gNSe-uaJDKRBXu6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9" r="17076"/>
          <a:stretch>
            <a:fillRect/>
          </a:stretch>
        </p:blipFill>
        <p:spPr bwMode="auto">
          <a:xfrm>
            <a:off x="214282" y="-1"/>
            <a:ext cx="1071570" cy="168551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332916" y="1868550"/>
            <a:ext cx="4500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Надеждина Наталья Сергеевна </a:t>
            </a:r>
          </a:p>
        </p:txBody>
      </p:sp>
      <p:pic>
        <p:nvPicPr>
          <p:cNvPr id="14" name="Picture 2" descr="https://psv4.userapi.com/c856228/u1747391/docs/d10/8d49e0badbc2/Logo_russkoe_jpg.jpg?extra=cbTd_azEJ7Vgt3gtE0C_XtRZ-a3qQuZLEaE8kfRrGcFbxWy4sMPZVlZw6mYd5_egXhztexDBnZV_yj0ZyQvwc2FhDVoRFY0KrXlF2srZooMDa6JaBN75ltPjBa31ihdWqe4gNSe-uaJDKRBXu6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9" r="21392" b="31115"/>
          <a:stretch>
            <a:fillRect/>
          </a:stretch>
        </p:blipFill>
        <p:spPr bwMode="auto">
          <a:xfrm>
            <a:off x="221802" y="2259202"/>
            <a:ext cx="2850000" cy="33129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089449" y="2268660"/>
            <a:ext cx="54830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Чебоксары</a:t>
            </a:r>
          </a:p>
          <a:p>
            <a:pPr algn="ctr"/>
            <a:r>
              <a:rPr lang="ru-RU" dirty="0"/>
              <a:t>Руководитель Службы сопровождения и социальной адаптации детей с ОВЗ </a:t>
            </a:r>
          </a:p>
          <a:p>
            <a:pPr algn="ctr"/>
            <a:r>
              <a:rPr lang="ru-RU" dirty="0"/>
              <a:t>Экономист, дефектолог, учредитель Чувашской Республиканской общественной  организации помощи детям-инвалидам с синдромом Дауна «СИЛА ДОБРА», 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232358" y="4392318"/>
            <a:ext cx="5483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Опыт объединения замещающих и кровных родителей в общественную организацию, защищающую интересы детей с синдромом Дауна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43108" y="714356"/>
            <a:ext cx="571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+mj-lt"/>
              </a:rPr>
              <a:t>5-7 декабря 2019 года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ED4939-1468-409B-A30B-A946BDD973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5660" r="-1861" b="11678"/>
          <a:stretch/>
        </p:blipFill>
        <p:spPr>
          <a:xfrm>
            <a:off x="813166" y="3241380"/>
            <a:ext cx="1719893" cy="20281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/>
              <a:t>Проблематика</a:t>
            </a:r>
          </a:p>
        </p:txBody>
      </p:sp>
      <p:pic>
        <p:nvPicPr>
          <p:cNvPr id="1026" name="Picture 2" descr="https://psv4.userapi.com/c856228/u1747391/docs/d10/8d49e0badbc2/Logo_russkoe_jpg.jpg?extra=cbTd_azEJ7Vgt3gtE0C_XtRZ-a3qQuZLEaE8kfRrGcFbxWy4sMPZVlZw6mYd5_egXhztexDBnZV_yj0ZyQvwc2FhDVoRFY0KrXlF2srZooMDa6JaBN75ltPjBa31ihdWqe4gNSe-uaJDKRBXu6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9" r="17076"/>
          <a:stretch>
            <a:fillRect/>
          </a:stretch>
        </p:blipFill>
        <p:spPr bwMode="auto">
          <a:xfrm>
            <a:off x="8190263" y="0"/>
            <a:ext cx="953737" cy="150017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43934" y="6357958"/>
            <a:ext cx="500066" cy="365125"/>
          </a:xfrm>
        </p:spPr>
        <p:txBody>
          <a:bodyPr/>
          <a:lstStyle/>
          <a:p>
            <a:pPr algn="ctr"/>
            <a:fld id="{FFB11EBB-11ED-499F-BD98-4F3E06AD9A3B}" type="slidenum">
              <a:rPr lang="ru-RU" smtClean="0"/>
              <a:pPr algn="ctr"/>
              <a:t>3</a:t>
            </a:fld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1196752"/>
            <a:ext cx="8291264" cy="5526331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4400" dirty="0"/>
              <a:t>2500 детей рождается с синдромом Дауна каждый год.</a:t>
            </a:r>
            <a:endParaRPr lang="en-US" sz="4400" dirty="0"/>
          </a:p>
          <a:p>
            <a:pPr marL="0" indent="0" algn="just">
              <a:buNone/>
            </a:pPr>
            <a:r>
              <a:rPr lang="ru-RU" sz="4400" dirty="0"/>
              <a:t>2500 приговоров</a:t>
            </a:r>
            <a:endParaRPr lang="en-US" sz="4400" dirty="0"/>
          </a:p>
          <a:p>
            <a:pPr marL="0" indent="0" algn="just">
              <a:buNone/>
            </a:pPr>
            <a:r>
              <a:rPr lang="ru-RU" sz="4400" dirty="0"/>
              <a:t>2500 раненых матерей. </a:t>
            </a:r>
            <a:endParaRPr lang="en-US" sz="4400" dirty="0"/>
          </a:p>
          <a:p>
            <a:pPr marL="0" indent="0" algn="just">
              <a:buNone/>
            </a:pPr>
            <a:r>
              <a:rPr lang="ru-RU" sz="4400" dirty="0"/>
              <a:t>Большая часть из них – 85% не может с этим справиться и отказывается от ребёнка в надежде избежать боли. Для остальных родителей жизнь меняется резко и бесповоротно. Они проходят путь от отчаяния до принятия, от шока до нежности, от горя до безусловной любви. </a:t>
            </a:r>
            <a:endParaRPr lang="en-US" sz="4400" dirty="0"/>
          </a:p>
          <a:p>
            <a:pPr marL="0" indent="0" algn="just">
              <a:buNone/>
            </a:pPr>
            <a:r>
              <a:rPr lang="ru-RU" sz="4400" dirty="0"/>
              <a:t>В этот период маме, которая еще не оправилась от родов, нужна серьёзная помощь специалистов. Иначе цифра 85 не уменьшится. 85% детей останутся с миром наедине, без родителей. </a:t>
            </a:r>
            <a:endParaRPr lang="en-US" sz="4400" dirty="0"/>
          </a:p>
          <a:p>
            <a:pPr marL="0" indent="0" algn="just">
              <a:buNone/>
            </a:pPr>
            <a:r>
              <a:rPr lang="ru-RU" sz="4400" dirty="0"/>
              <a:t>Но есть и другая цифра-15%. Мы можем считать себя причастными к ней. Нам просто повезло. Мы получили поддержку в тот момент от родных, близких, знакомых, неравнодушных врачей. А есть и такие сильные люди, которые не боятся усыновлять особых детей. 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/>
              <a:t>Опыт решения проблемы, кейсы</a:t>
            </a:r>
          </a:p>
        </p:txBody>
      </p:sp>
      <p:pic>
        <p:nvPicPr>
          <p:cNvPr id="1026" name="Picture 2" descr="https://psv4.userapi.com/c856228/u1747391/docs/d10/8d49e0badbc2/Logo_russkoe_jpg.jpg?extra=cbTd_azEJ7Vgt3gtE0C_XtRZ-a3qQuZLEaE8kfRrGcFbxWy4sMPZVlZw6mYd5_egXhztexDBnZV_yj0ZyQvwc2FhDVoRFY0KrXlF2srZooMDa6JaBN75ltPjBa31ihdWqe4gNSe-uaJDKRBXu6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9" r="17076"/>
          <a:stretch>
            <a:fillRect/>
          </a:stretch>
        </p:blipFill>
        <p:spPr bwMode="auto">
          <a:xfrm>
            <a:off x="8190263" y="0"/>
            <a:ext cx="953737" cy="150017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43934" y="6357958"/>
            <a:ext cx="500066" cy="365125"/>
          </a:xfrm>
        </p:spPr>
        <p:txBody>
          <a:bodyPr/>
          <a:lstStyle/>
          <a:p>
            <a:pPr algn="ctr"/>
            <a:fld id="{FFB11EBB-11ED-499F-BD98-4F3E06AD9A3B}" type="slidenum">
              <a:rPr lang="ru-RU" smtClean="0"/>
              <a:pPr algn="ctr"/>
              <a:t>4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690BE3-D9DD-49C5-A2D7-137E686DC3D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7626" y="1124744"/>
            <a:ext cx="4072212" cy="27038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FDDDB94-CEDC-4D9F-8DE1-88EF88E159F0}"/>
              </a:ext>
            </a:extLst>
          </p:cNvPr>
          <p:cNvSpPr/>
          <p:nvPr/>
        </p:nvSpPr>
        <p:spPr>
          <a:xfrm>
            <a:off x="107504" y="4077072"/>
            <a:ext cx="878497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       В 2014 году в Чебоксарах открылась первая официальная инклюзивная группа в новом детском саду №7 «Созвездие», поначалу она и объединила трех родителей, воспитывающих детей с </a:t>
            </a:r>
            <a:r>
              <a:rPr lang="ru-RU" sz="2000" dirty="0" err="1"/>
              <a:t>с.Дауна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      Мы встречались, общались, проводили вместе праздники, но в то же время понимали, что на данный момент у нас все замечательно в стенах сада, а ведь не за горами выпуск и что тогда? О создании организации на тот момент никакой речи и быть не могло, нужно было придумать что-то </a:t>
            </a:r>
            <a:r>
              <a:rPr lang="ru-RU" sz="2000" dirty="0" err="1"/>
              <a:t>сплочающее</a:t>
            </a:r>
            <a:r>
              <a:rPr lang="ru-RU" sz="2000" dirty="0"/>
              <a:t> нас-родителей, но в то же время приносящее пользу нашим детям. </a:t>
            </a:r>
          </a:p>
          <a:p>
            <a:pPr algn="just"/>
            <a:endParaRPr lang="ru-RU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E3C45B-D743-413D-A420-6C06A3B1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EBB-11ED-499F-BD98-4F3E06AD9A3B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20A8EA-0D3C-4EB3-9D54-4A56AA7FA92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547663" y="2614195"/>
            <a:ext cx="5904657" cy="39114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3FEF00-6B4B-4060-9ADA-F56FD0A096AD}"/>
              </a:ext>
            </a:extLst>
          </p:cNvPr>
          <p:cNvSpPr/>
          <p:nvPr/>
        </p:nvSpPr>
        <p:spPr>
          <a:xfrm>
            <a:off x="251519" y="280368"/>
            <a:ext cx="8496944" cy="19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75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     В Чебоксарах находится  республиканский Реабилитационный центр для детей с ОВЗ, где каждый ребенок-инвалид до 18 лет может пройти курс реабилитации. Благодаря нашей настойчивости, администрация пошла нам навстречу и  в 2016г. на базе центра стали проводиться обучающие занятия для детей с </a:t>
            </a:r>
            <a:r>
              <a:rPr lang="ru-RU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с.Дауна</a:t>
            </a: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Сначала раз  неделю, через год - три раза в неделю. Росло не только количество уроков, в 2018г. в нашей команде было уже 8 семей, воспитывающих детей с </a:t>
            </a:r>
            <a:r>
              <a:rPr lang="ru-RU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с.Дауна</a:t>
            </a: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600" dirty="0">
              <a:solidFill>
                <a:srgbClr val="00000A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153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sv4.userapi.com/c856228/u1747391/docs/d10/8d49e0badbc2/Logo_russkoe_jpg.jpg?extra=cbTd_azEJ7Vgt3gtE0C_XtRZ-a3qQuZLEaE8kfRrGcFbxWy4sMPZVlZw6mYd5_egXhztexDBnZV_yj0ZyQvwc2FhDVoRFY0KrXlF2srZooMDa6JaBN75ltPjBa31ihdWqe4gNSe-uaJDKRBXu6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9" r="17076"/>
          <a:stretch>
            <a:fillRect/>
          </a:stretch>
        </p:blipFill>
        <p:spPr bwMode="auto">
          <a:xfrm>
            <a:off x="8190263" y="0"/>
            <a:ext cx="953737" cy="150017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43934" y="6357958"/>
            <a:ext cx="500066" cy="365125"/>
          </a:xfrm>
        </p:spPr>
        <p:txBody>
          <a:bodyPr/>
          <a:lstStyle/>
          <a:p>
            <a:pPr algn="ctr"/>
            <a:fld id="{FFB11EBB-11ED-499F-BD98-4F3E06AD9A3B}" type="slidenum">
              <a:rPr lang="ru-RU" smtClean="0"/>
              <a:pPr algn="ctr"/>
              <a:t>6</a:t>
            </a:fld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840D104-D899-4038-A2DE-963E04AA43F9}"/>
              </a:ext>
            </a:extLst>
          </p:cNvPr>
          <p:cNvSpPr/>
          <p:nvPr/>
        </p:nvSpPr>
        <p:spPr>
          <a:xfrm>
            <a:off x="683568" y="332656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         </a:t>
            </a:r>
            <a:r>
              <a:rPr lang="ru-RU" dirty="0"/>
              <a:t>По мере взросления детей, у нас все чаще начал вставать вопрос о выборе учебного заведения. Не каждый родитель  хотел отдавать свое чадо в коррекционную школу 8 вида. Так получилось, что мне предложили пойти работать в общеобразовательную школу, пообещав, что Диму тоже примут в обычный 1 класс. Я согласилась, и даже уговорила начальство и классного руководителя взять в класс еще одну девочку с </a:t>
            </a:r>
            <a:r>
              <a:rPr lang="ru-RU" dirty="0" err="1"/>
              <a:t>с.Дауна</a:t>
            </a:r>
            <a:r>
              <a:rPr lang="ru-RU" dirty="0"/>
              <a:t>. Но честно скажу, до настоящей инклюзии нашим школам очень далеко…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7D52B9-1EF4-4401-BF3D-BE5314E554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3568" y="2952362"/>
            <a:ext cx="2996918" cy="2996918"/>
          </a:xfrm>
          <a:prstGeom prst="rect">
            <a:avLst/>
          </a:prstGeom>
          <a:noFill/>
          <a:ln w="0">
            <a:solidFill>
              <a:srgbClr val="3465A4"/>
            </a:solidFill>
            <a:prstDash val="solid"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1811CE-C932-481C-B0C8-0CB617297DDD}"/>
              </a:ext>
            </a:extLst>
          </p:cNvPr>
          <p:cNvSpPr/>
          <p:nvPr/>
        </p:nvSpPr>
        <p:spPr>
          <a:xfrm>
            <a:off x="3779912" y="2924358"/>
            <a:ext cx="46805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         </a:t>
            </a:r>
            <a:r>
              <a:rPr lang="ru-RU" dirty="0"/>
              <a:t>Чтобы у детей с ОВЗ были хоть какие-нибудь обучающие пособия в школе, мне пришлось написать грант на Всероссийский конкурс «Курс на семью». В рамках выигранного гранта была организована стажировка в БФ «</a:t>
            </a:r>
            <a:r>
              <a:rPr lang="ru-RU" dirty="0" err="1"/>
              <a:t>ДаунсайдАп</a:t>
            </a:r>
            <a:r>
              <a:rPr lang="ru-RU" dirty="0"/>
              <a:t>» двух педагогов, закуплены обучающие наборы для детей с </a:t>
            </a:r>
            <a:r>
              <a:rPr lang="ru-RU" dirty="0" err="1"/>
              <a:t>с.Дауна</a:t>
            </a:r>
            <a:r>
              <a:rPr lang="ru-RU" dirty="0"/>
              <a:t> и в октябре 2018г. на базе школы заработала Служба сопровождения и социальной адаптации детей с ОВЗ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29036E-365F-456E-A62A-A55A6C9A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EBB-11ED-499F-BD98-4F3E06AD9A3B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DA7D03-6768-483C-AE97-D605538F0F6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697096" y="2598213"/>
            <a:ext cx="3927131" cy="3927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EBDFD6-79E8-4950-A4C9-3D88EA78B23B}"/>
              </a:ext>
            </a:extLst>
          </p:cNvPr>
          <p:cNvSpPr/>
          <p:nvPr/>
        </p:nvSpPr>
        <p:spPr>
          <a:xfrm>
            <a:off x="107504" y="404664"/>
            <a:ext cx="8928992" cy="219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75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     12 ноября 2018г. мы провели 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Фестиваль инклюзивных практик «Солнечная инклюзия», где своим опытом делились представители социальной сферы и образования, творческие коллективы, лидеры инклюзивных сообществ.  Фестиваль получился запоминающимся. В этом году он стал Республиканским и прошел при поддержке Уполномоченного по правам ребенка в Чувашской Республике.</a:t>
            </a:r>
            <a:endParaRPr lang="ru-RU" sz="2000" dirty="0">
              <a:solidFill>
                <a:srgbClr val="00000A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743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C55973-FE1B-4249-BD4A-D38E01C15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EBB-11ED-499F-BD98-4F3E06AD9A3B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839FA3-1ED0-493C-ACAC-4B252313E468}"/>
              </a:ext>
            </a:extLst>
          </p:cNvPr>
          <p:cNvSpPr/>
          <p:nvPr/>
        </p:nvSpPr>
        <p:spPr>
          <a:xfrm>
            <a:off x="272381" y="548680"/>
            <a:ext cx="4283699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       </a:t>
            </a:r>
            <a:r>
              <a:rPr lang="ru-RU" sz="2000" dirty="0"/>
              <a:t>Интересуясь опытом других регионов, видя как наши дети привыкли друг к другу и показывали отличные результаты на занятиях, мы стали задумываться о создании специализированного класса для детей с </a:t>
            </a:r>
            <a:r>
              <a:rPr lang="ru-RU" sz="2000" dirty="0" err="1"/>
              <a:t>с.Дауна</a:t>
            </a:r>
            <a:r>
              <a:rPr lang="ru-RU" sz="2000" dirty="0"/>
              <a:t>. </a:t>
            </a:r>
          </a:p>
          <a:p>
            <a:pPr algn="just"/>
            <a:r>
              <a:rPr lang="ru-RU" sz="2000" dirty="0"/>
              <a:t>        И вот тут-то все дружно согласились, что для продвижения этой идеи нам нужна своя организация, защищающая права детей с </a:t>
            </a:r>
            <a:r>
              <a:rPr lang="ru-RU" sz="2000" dirty="0" err="1"/>
              <a:t>с.Дауна</a:t>
            </a:r>
            <a:r>
              <a:rPr lang="ru-RU" sz="2000" dirty="0"/>
              <a:t>. </a:t>
            </a:r>
          </a:p>
          <a:p>
            <a:pPr algn="just"/>
            <a:r>
              <a:rPr lang="ru-RU" sz="2000" dirty="0"/>
              <a:t>       5 декабря 2018 года мы зарегистрировали Чувашскую Республиканскую общественную организацию помощи детям-инвалидам с синдромом Дауна "СИЛА ДОБРА".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572C8E-8D09-41CE-A963-2D9F4FE28B8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726142" y="404664"/>
            <a:ext cx="4063101" cy="5892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147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2468E9-6FA0-4F8C-AA4E-975BCEAF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1EBB-11ED-499F-BD98-4F3E06AD9A3B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21E2E46-7196-4E3B-984C-A10FD0ECACFA}"/>
              </a:ext>
            </a:extLst>
          </p:cNvPr>
          <p:cNvSpPr/>
          <p:nvPr/>
        </p:nvSpPr>
        <p:spPr>
          <a:xfrm>
            <a:off x="247790" y="315145"/>
            <a:ext cx="866398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/>
            <a:r>
              <a:rPr lang="ru-RU" dirty="0"/>
              <a:t>       </a:t>
            </a:r>
            <a:r>
              <a:rPr lang="ru-RU" sz="1600" dirty="0"/>
              <a:t>Управление образования тянуло с прямым ответом на наш запрос. Тем временем за год обучения двух детей с </a:t>
            </a:r>
            <a:r>
              <a:rPr lang="ru-RU" sz="1600" dirty="0" err="1"/>
              <a:t>с.Дауна</a:t>
            </a:r>
            <a:r>
              <a:rPr lang="ru-RU" sz="1600" dirty="0"/>
              <a:t> в общеобразовательной школе никаких занятий с дефектологом, логопедом и психологом не проводилось, не смотря на то, что они прописаны в ПМПК у детей. Мы все так же продолжали ходить на уроки в Реабилитационный центр, а в школе посещали музыку, изо, хор и технологию.</a:t>
            </a:r>
          </a:p>
          <a:p>
            <a:pPr algn="just"/>
            <a:r>
              <a:rPr lang="ru-RU" sz="1600" dirty="0"/>
              <a:t>      Росла родительская тревога, все прекрасно понимали, что без специальных условий и </a:t>
            </a:r>
            <a:r>
              <a:rPr lang="ru-RU" sz="1600" dirty="0" err="1"/>
              <a:t>спецпедагогов</a:t>
            </a:r>
            <a:r>
              <a:rPr lang="ru-RU" sz="1600" dirty="0"/>
              <a:t> для наших детей никакой «солнечной инклюзии» не получится. </a:t>
            </a:r>
          </a:p>
          <a:p>
            <a:pPr algn="just"/>
            <a:r>
              <a:rPr lang="ru-RU" sz="1600" dirty="0"/>
              <a:t>      Это было нелегкое время для членов организации: все понимали, что создание нашего класса невозможно, но не все могли принять этот факт. В итоге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трое</a:t>
            </a:r>
            <a:r>
              <a:rPr lang="ru-RU" sz="1600" dirty="0"/>
              <a:t> детей поступили в 1 класс НОШ№3 для обучающихся с ОВЗ, трое в СОШ№1 для обучающихся с ОВЗ, и двоих родители оставили еще на год в детских садах. В тот момент нам всем очень помогали не распасться совместные занятия в Центре, Службе сопровождения и секции тхэквондо - именно они поддерживали в нас мотивацию.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060077-17EA-4AF0-BA47-D443A3C216C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883313" y="3789542"/>
            <a:ext cx="3997800" cy="2555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BF9DA4-DFAC-4D84-B85F-BAFA8DABD2DF}"/>
              </a:ext>
            </a:extLst>
          </p:cNvPr>
          <p:cNvSpPr/>
          <p:nvPr/>
        </p:nvSpPr>
        <p:spPr>
          <a:xfrm rot="10800000" flipV="1">
            <a:off x="208818" y="3645024"/>
            <a:ext cx="4499037" cy="2035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75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sz="1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Неожиданно с нами связались представители конкурса «Курс на семью». Нам разрешили пойти во вторую волну конкурса от ЧРОО «СИЛА ДОБРА». У нашей организации открылось второе дыхание.</a:t>
            </a:r>
            <a:endParaRPr lang="ru-RU" sz="1600" dirty="0">
              <a:solidFill>
                <a:srgbClr val="00000A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    Подумав, мы решили развивать Службу сопровождения и секцию тхэквондо. 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3703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1509</Words>
  <Application>Microsoft Office PowerPoint</Application>
  <PresentationFormat>Экран (4:3)</PresentationFormat>
  <Paragraphs>68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I Международная научно-практическая конференция по подготовке и сопровождению замещающих семей</vt:lpstr>
      <vt:lpstr>I Международная научно-практическая конференция по подготовке и сопровождению замещающих семей</vt:lpstr>
      <vt:lpstr>Проблематика</vt:lpstr>
      <vt:lpstr>Опыт решения проблемы, кейсы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Международная научно-практическая конференция по подготовке и сопровождению замещающих семей</dc:title>
  <dc:creator>Vydrins</dc:creator>
  <cp:lastModifiedBy>Наталья Надеждина</cp:lastModifiedBy>
  <cp:revision>27</cp:revision>
  <dcterms:created xsi:type="dcterms:W3CDTF">2019-10-19T14:06:51Z</dcterms:created>
  <dcterms:modified xsi:type="dcterms:W3CDTF">2019-12-02T18:54:26Z</dcterms:modified>
</cp:coreProperties>
</file>