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62" r:id="rId3"/>
    <p:sldMasterId id="2147483668" r:id="rId4"/>
  </p:sldMasterIdLst>
  <p:notesMasterIdLst>
    <p:notesMasterId r:id="rId14"/>
  </p:notesMasterIdLst>
  <p:sldIdLst>
    <p:sldId id="262" r:id="rId5"/>
    <p:sldId id="261" r:id="rId6"/>
    <p:sldId id="257" r:id="rId7"/>
    <p:sldId id="267" r:id="rId8"/>
    <p:sldId id="268" r:id="rId9"/>
    <p:sldId id="269" r:id="rId10"/>
    <p:sldId id="270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-1500" y="-108"/>
      </p:cViewPr>
      <p:guideLst>
        <p:guide orient="horz" pos="39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58292-BF7E-4048-9790-5F908727A785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B7E21-9B59-415E-BE51-C88DBF08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845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4F28-8B7B-4892-9B22-7F3451CB6E4A}" type="datetime1">
              <a:rPr lang="ru-RU" smtClean="0"/>
              <a:pPr/>
              <a:t>01.12.2019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108" y="1862777"/>
            <a:ext cx="6555933" cy="241285"/>
          </a:xfrm>
        </p:spPr>
        <p:txBody>
          <a:bodyPr lIns="0" tIns="0" rIns="0" bIns="0"/>
          <a:lstStyle>
            <a:lvl1pPr>
              <a:defRPr sz="1568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9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127104"/>
            <a:ext cx="9144829" cy="3730973"/>
          </a:xfrm>
          <a:custGeom>
            <a:avLst/>
            <a:gdLst/>
            <a:ahLst/>
            <a:cxnLst/>
            <a:rect l="l" t="t" r="r" b="b"/>
            <a:pathLst>
              <a:path w="13996669" h="4283709">
                <a:moveTo>
                  <a:pt x="0" y="4283087"/>
                </a:moveTo>
                <a:lnTo>
                  <a:pt x="13996162" y="4283087"/>
                </a:lnTo>
                <a:lnTo>
                  <a:pt x="13996162" y="0"/>
                </a:lnTo>
                <a:lnTo>
                  <a:pt x="0" y="0"/>
                </a:lnTo>
                <a:lnTo>
                  <a:pt x="0" y="4283087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85214" y="1857478"/>
            <a:ext cx="0" cy="506607"/>
          </a:xfrm>
          <a:custGeom>
            <a:avLst/>
            <a:gdLst/>
            <a:ahLst/>
            <a:cxnLst/>
            <a:rect l="l" t="t" r="r" b="b"/>
            <a:pathLst>
              <a:path h="581660">
                <a:moveTo>
                  <a:pt x="0" y="0"/>
                </a:moveTo>
                <a:lnTo>
                  <a:pt x="0" y="581266"/>
                </a:lnTo>
              </a:path>
            </a:pathLst>
          </a:custGeom>
          <a:ln w="31127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355906" y="1857479"/>
            <a:ext cx="0" cy="835680"/>
          </a:xfrm>
          <a:custGeom>
            <a:avLst/>
            <a:gdLst/>
            <a:ahLst/>
            <a:cxnLst/>
            <a:rect l="l" t="t" r="r" b="b"/>
            <a:pathLst>
              <a:path h="959485">
                <a:moveTo>
                  <a:pt x="0" y="0"/>
                </a:moveTo>
                <a:lnTo>
                  <a:pt x="0" y="959091"/>
                </a:lnTo>
              </a:path>
            </a:pathLst>
          </a:custGeom>
          <a:ln w="31114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506251" y="1857479"/>
            <a:ext cx="0" cy="835680"/>
          </a:xfrm>
          <a:custGeom>
            <a:avLst/>
            <a:gdLst/>
            <a:ahLst/>
            <a:cxnLst/>
            <a:rect l="l" t="t" r="r" b="b"/>
            <a:pathLst>
              <a:path h="959485">
                <a:moveTo>
                  <a:pt x="0" y="0"/>
                </a:moveTo>
                <a:lnTo>
                  <a:pt x="0" y="959091"/>
                </a:lnTo>
              </a:path>
            </a:pathLst>
          </a:custGeom>
          <a:ln w="31127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07" y="1577340"/>
            <a:ext cx="39794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297" y="1577340"/>
            <a:ext cx="39794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27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1511" cy="6858000"/>
          </a:xfrm>
          <a:custGeom>
            <a:avLst/>
            <a:gdLst/>
            <a:ahLst/>
            <a:cxnLst/>
            <a:rect l="l" t="t" r="r" b="b"/>
            <a:pathLst>
              <a:path w="13991590" h="7874000">
                <a:moveTo>
                  <a:pt x="0" y="7873479"/>
                </a:moveTo>
                <a:lnTo>
                  <a:pt x="13991463" y="7873479"/>
                </a:lnTo>
                <a:lnTo>
                  <a:pt x="13991463" y="0"/>
                </a:lnTo>
                <a:lnTo>
                  <a:pt x="0" y="0"/>
                </a:lnTo>
                <a:lnTo>
                  <a:pt x="0" y="7873479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5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4271" y="537561"/>
            <a:ext cx="654029" cy="268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89585" y="538518"/>
            <a:ext cx="161596" cy="109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165147" y="538519"/>
            <a:ext cx="120788" cy="109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99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11" y="2125980"/>
            <a:ext cx="777592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222" y="3840480"/>
            <a:ext cx="64037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8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108" y="1862777"/>
            <a:ext cx="6555933" cy="241285"/>
          </a:xfrm>
        </p:spPr>
        <p:txBody>
          <a:bodyPr lIns="0" tIns="0" rIns="0" bIns="0"/>
          <a:lstStyle>
            <a:lvl1pPr>
              <a:defRPr sz="1568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1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127104"/>
            <a:ext cx="9144829" cy="3730973"/>
          </a:xfrm>
          <a:custGeom>
            <a:avLst/>
            <a:gdLst/>
            <a:ahLst/>
            <a:cxnLst/>
            <a:rect l="l" t="t" r="r" b="b"/>
            <a:pathLst>
              <a:path w="13996669" h="4283709">
                <a:moveTo>
                  <a:pt x="0" y="4283087"/>
                </a:moveTo>
                <a:lnTo>
                  <a:pt x="13996162" y="4283087"/>
                </a:lnTo>
                <a:lnTo>
                  <a:pt x="13996162" y="0"/>
                </a:lnTo>
                <a:lnTo>
                  <a:pt x="0" y="0"/>
                </a:lnTo>
                <a:lnTo>
                  <a:pt x="0" y="4283087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85214" y="1857478"/>
            <a:ext cx="0" cy="506607"/>
          </a:xfrm>
          <a:custGeom>
            <a:avLst/>
            <a:gdLst/>
            <a:ahLst/>
            <a:cxnLst/>
            <a:rect l="l" t="t" r="r" b="b"/>
            <a:pathLst>
              <a:path h="581660">
                <a:moveTo>
                  <a:pt x="0" y="0"/>
                </a:moveTo>
                <a:lnTo>
                  <a:pt x="0" y="581266"/>
                </a:lnTo>
              </a:path>
            </a:pathLst>
          </a:custGeom>
          <a:ln w="31127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355906" y="1857479"/>
            <a:ext cx="0" cy="835680"/>
          </a:xfrm>
          <a:custGeom>
            <a:avLst/>
            <a:gdLst/>
            <a:ahLst/>
            <a:cxnLst/>
            <a:rect l="l" t="t" r="r" b="b"/>
            <a:pathLst>
              <a:path h="959485">
                <a:moveTo>
                  <a:pt x="0" y="0"/>
                </a:moveTo>
                <a:lnTo>
                  <a:pt x="0" y="959091"/>
                </a:lnTo>
              </a:path>
            </a:pathLst>
          </a:custGeom>
          <a:ln w="31114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506251" y="1857479"/>
            <a:ext cx="0" cy="835680"/>
          </a:xfrm>
          <a:custGeom>
            <a:avLst/>
            <a:gdLst/>
            <a:ahLst/>
            <a:cxnLst/>
            <a:rect l="l" t="t" r="r" b="b"/>
            <a:pathLst>
              <a:path h="959485">
                <a:moveTo>
                  <a:pt x="0" y="0"/>
                </a:moveTo>
                <a:lnTo>
                  <a:pt x="0" y="959091"/>
                </a:lnTo>
              </a:path>
            </a:pathLst>
          </a:custGeom>
          <a:ln w="31127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07" y="1577340"/>
            <a:ext cx="39794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297" y="1577340"/>
            <a:ext cx="39794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91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1511" cy="6858000"/>
          </a:xfrm>
          <a:custGeom>
            <a:avLst/>
            <a:gdLst/>
            <a:ahLst/>
            <a:cxnLst/>
            <a:rect l="l" t="t" r="r" b="b"/>
            <a:pathLst>
              <a:path w="13991590" h="7874000">
                <a:moveTo>
                  <a:pt x="0" y="7873479"/>
                </a:moveTo>
                <a:lnTo>
                  <a:pt x="13991463" y="7873479"/>
                </a:lnTo>
                <a:lnTo>
                  <a:pt x="13991463" y="0"/>
                </a:lnTo>
                <a:lnTo>
                  <a:pt x="0" y="0"/>
                </a:lnTo>
                <a:lnTo>
                  <a:pt x="0" y="7873479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12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4271" y="537561"/>
            <a:ext cx="654029" cy="268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89585" y="538518"/>
            <a:ext cx="161596" cy="109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165147" y="538519"/>
            <a:ext cx="120788" cy="109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6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6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DCF1-8095-4F72-8C6E-4ECE98C3E58B}" type="datetime1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29652" y="6356350"/>
            <a:ext cx="500066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FB11EBB-11ED-499F-BD98-4F3E06AD9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5969-C45B-41CC-9B93-EC9AE0E4E34C}" type="datetime1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11" y="2125980"/>
            <a:ext cx="777592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222" y="3840480"/>
            <a:ext cx="64037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108" y="1862777"/>
            <a:ext cx="6555933" cy="241285"/>
          </a:xfrm>
        </p:spPr>
        <p:txBody>
          <a:bodyPr lIns="0" tIns="0" rIns="0" bIns="0"/>
          <a:lstStyle>
            <a:lvl1pPr>
              <a:defRPr sz="1568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0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127104"/>
            <a:ext cx="9144829" cy="3730973"/>
          </a:xfrm>
          <a:custGeom>
            <a:avLst/>
            <a:gdLst/>
            <a:ahLst/>
            <a:cxnLst/>
            <a:rect l="l" t="t" r="r" b="b"/>
            <a:pathLst>
              <a:path w="13996669" h="4283709">
                <a:moveTo>
                  <a:pt x="0" y="4283087"/>
                </a:moveTo>
                <a:lnTo>
                  <a:pt x="13996162" y="4283087"/>
                </a:lnTo>
                <a:lnTo>
                  <a:pt x="13996162" y="0"/>
                </a:lnTo>
                <a:lnTo>
                  <a:pt x="0" y="0"/>
                </a:lnTo>
                <a:lnTo>
                  <a:pt x="0" y="4283087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85214" y="1857478"/>
            <a:ext cx="0" cy="506607"/>
          </a:xfrm>
          <a:custGeom>
            <a:avLst/>
            <a:gdLst/>
            <a:ahLst/>
            <a:cxnLst/>
            <a:rect l="l" t="t" r="r" b="b"/>
            <a:pathLst>
              <a:path h="581660">
                <a:moveTo>
                  <a:pt x="0" y="0"/>
                </a:moveTo>
                <a:lnTo>
                  <a:pt x="0" y="581266"/>
                </a:lnTo>
              </a:path>
            </a:pathLst>
          </a:custGeom>
          <a:ln w="31127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355906" y="1857479"/>
            <a:ext cx="0" cy="835680"/>
          </a:xfrm>
          <a:custGeom>
            <a:avLst/>
            <a:gdLst/>
            <a:ahLst/>
            <a:cxnLst/>
            <a:rect l="l" t="t" r="r" b="b"/>
            <a:pathLst>
              <a:path h="959485">
                <a:moveTo>
                  <a:pt x="0" y="0"/>
                </a:moveTo>
                <a:lnTo>
                  <a:pt x="0" y="959091"/>
                </a:lnTo>
              </a:path>
            </a:pathLst>
          </a:custGeom>
          <a:ln w="31114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506251" y="1857479"/>
            <a:ext cx="0" cy="835680"/>
          </a:xfrm>
          <a:custGeom>
            <a:avLst/>
            <a:gdLst/>
            <a:ahLst/>
            <a:cxnLst/>
            <a:rect l="l" t="t" r="r" b="b"/>
            <a:pathLst>
              <a:path h="959485">
                <a:moveTo>
                  <a:pt x="0" y="0"/>
                </a:moveTo>
                <a:lnTo>
                  <a:pt x="0" y="959091"/>
                </a:lnTo>
              </a:path>
            </a:pathLst>
          </a:custGeom>
          <a:ln w="31127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07" y="1577340"/>
            <a:ext cx="39794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297" y="1577340"/>
            <a:ext cx="39794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35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1511" cy="6858000"/>
          </a:xfrm>
          <a:custGeom>
            <a:avLst/>
            <a:gdLst/>
            <a:ahLst/>
            <a:cxnLst/>
            <a:rect l="l" t="t" r="r" b="b"/>
            <a:pathLst>
              <a:path w="13991590" h="7874000">
                <a:moveTo>
                  <a:pt x="0" y="7873479"/>
                </a:moveTo>
                <a:lnTo>
                  <a:pt x="13991463" y="7873479"/>
                </a:lnTo>
                <a:lnTo>
                  <a:pt x="13991463" y="0"/>
                </a:lnTo>
                <a:lnTo>
                  <a:pt x="0" y="0"/>
                </a:lnTo>
                <a:lnTo>
                  <a:pt x="0" y="7873479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321755"/>
          </a:xfrm>
        </p:spPr>
        <p:txBody>
          <a:bodyPr lIns="0" tIns="0" rIns="0" bIns="0"/>
          <a:lstStyle>
            <a:lvl1pPr>
              <a:defRPr sz="2091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4271" y="537561"/>
            <a:ext cx="654029" cy="268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989585" y="538518"/>
            <a:ext cx="161596" cy="109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165147" y="538519"/>
            <a:ext cx="120788" cy="109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4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11" y="2125980"/>
            <a:ext cx="777592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222" y="3840480"/>
            <a:ext cx="64037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5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048F5-423D-481B-8A11-2C6E0CE715A1}" type="datetime1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1EBB-11ED-499F-BD98-4F3E06AD9A3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108" y="1862777"/>
            <a:ext cx="655593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370" y="6377940"/>
            <a:ext cx="29274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07" y="6377940"/>
            <a:ext cx="21040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6667" y="6377940"/>
            <a:ext cx="21040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3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8734">
        <a:defRPr>
          <a:latin typeface="+mn-lt"/>
          <a:ea typeface="+mn-ea"/>
          <a:cs typeface="+mn-cs"/>
        </a:defRPr>
      </a:lvl2pPr>
      <a:lvl3pPr marL="597469">
        <a:defRPr>
          <a:latin typeface="+mn-lt"/>
          <a:ea typeface="+mn-ea"/>
          <a:cs typeface="+mn-cs"/>
        </a:defRPr>
      </a:lvl3pPr>
      <a:lvl4pPr marL="896203">
        <a:defRPr>
          <a:latin typeface="+mn-lt"/>
          <a:ea typeface="+mn-ea"/>
          <a:cs typeface="+mn-cs"/>
        </a:defRPr>
      </a:lvl4pPr>
      <a:lvl5pPr marL="1194938">
        <a:defRPr>
          <a:latin typeface="+mn-lt"/>
          <a:ea typeface="+mn-ea"/>
          <a:cs typeface="+mn-cs"/>
        </a:defRPr>
      </a:lvl5pPr>
      <a:lvl6pPr marL="1493672">
        <a:defRPr>
          <a:latin typeface="+mn-lt"/>
          <a:ea typeface="+mn-ea"/>
          <a:cs typeface="+mn-cs"/>
        </a:defRPr>
      </a:lvl6pPr>
      <a:lvl7pPr marL="1792407">
        <a:defRPr>
          <a:latin typeface="+mn-lt"/>
          <a:ea typeface="+mn-ea"/>
          <a:cs typeface="+mn-cs"/>
        </a:defRPr>
      </a:lvl7pPr>
      <a:lvl8pPr marL="2091141">
        <a:defRPr>
          <a:latin typeface="+mn-lt"/>
          <a:ea typeface="+mn-ea"/>
          <a:cs typeface="+mn-cs"/>
        </a:defRPr>
      </a:lvl8pPr>
      <a:lvl9pPr marL="23898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8734">
        <a:defRPr>
          <a:latin typeface="+mn-lt"/>
          <a:ea typeface="+mn-ea"/>
          <a:cs typeface="+mn-cs"/>
        </a:defRPr>
      </a:lvl2pPr>
      <a:lvl3pPr marL="597469">
        <a:defRPr>
          <a:latin typeface="+mn-lt"/>
          <a:ea typeface="+mn-ea"/>
          <a:cs typeface="+mn-cs"/>
        </a:defRPr>
      </a:lvl3pPr>
      <a:lvl4pPr marL="896203">
        <a:defRPr>
          <a:latin typeface="+mn-lt"/>
          <a:ea typeface="+mn-ea"/>
          <a:cs typeface="+mn-cs"/>
        </a:defRPr>
      </a:lvl4pPr>
      <a:lvl5pPr marL="1194938">
        <a:defRPr>
          <a:latin typeface="+mn-lt"/>
          <a:ea typeface="+mn-ea"/>
          <a:cs typeface="+mn-cs"/>
        </a:defRPr>
      </a:lvl5pPr>
      <a:lvl6pPr marL="1493672">
        <a:defRPr>
          <a:latin typeface="+mn-lt"/>
          <a:ea typeface="+mn-ea"/>
          <a:cs typeface="+mn-cs"/>
        </a:defRPr>
      </a:lvl6pPr>
      <a:lvl7pPr marL="1792407">
        <a:defRPr>
          <a:latin typeface="+mn-lt"/>
          <a:ea typeface="+mn-ea"/>
          <a:cs typeface="+mn-cs"/>
        </a:defRPr>
      </a:lvl7pPr>
      <a:lvl8pPr marL="2091141">
        <a:defRPr>
          <a:latin typeface="+mn-lt"/>
          <a:ea typeface="+mn-ea"/>
          <a:cs typeface="+mn-cs"/>
        </a:defRPr>
      </a:lvl8pPr>
      <a:lvl9pPr marL="238987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108" y="1862777"/>
            <a:ext cx="655593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370" y="6377940"/>
            <a:ext cx="29274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07" y="6377940"/>
            <a:ext cx="21040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6667" y="6377940"/>
            <a:ext cx="21040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4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8734">
        <a:defRPr>
          <a:latin typeface="+mn-lt"/>
          <a:ea typeface="+mn-ea"/>
          <a:cs typeface="+mn-cs"/>
        </a:defRPr>
      </a:lvl2pPr>
      <a:lvl3pPr marL="597469">
        <a:defRPr>
          <a:latin typeface="+mn-lt"/>
          <a:ea typeface="+mn-ea"/>
          <a:cs typeface="+mn-cs"/>
        </a:defRPr>
      </a:lvl3pPr>
      <a:lvl4pPr marL="896203">
        <a:defRPr>
          <a:latin typeface="+mn-lt"/>
          <a:ea typeface="+mn-ea"/>
          <a:cs typeface="+mn-cs"/>
        </a:defRPr>
      </a:lvl4pPr>
      <a:lvl5pPr marL="1194938">
        <a:defRPr>
          <a:latin typeface="+mn-lt"/>
          <a:ea typeface="+mn-ea"/>
          <a:cs typeface="+mn-cs"/>
        </a:defRPr>
      </a:lvl5pPr>
      <a:lvl6pPr marL="1493672">
        <a:defRPr>
          <a:latin typeface="+mn-lt"/>
          <a:ea typeface="+mn-ea"/>
          <a:cs typeface="+mn-cs"/>
        </a:defRPr>
      </a:lvl6pPr>
      <a:lvl7pPr marL="1792407">
        <a:defRPr>
          <a:latin typeface="+mn-lt"/>
          <a:ea typeface="+mn-ea"/>
          <a:cs typeface="+mn-cs"/>
        </a:defRPr>
      </a:lvl7pPr>
      <a:lvl8pPr marL="2091141">
        <a:defRPr>
          <a:latin typeface="+mn-lt"/>
          <a:ea typeface="+mn-ea"/>
          <a:cs typeface="+mn-cs"/>
        </a:defRPr>
      </a:lvl8pPr>
      <a:lvl9pPr marL="23898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8734">
        <a:defRPr>
          <a:latin typeface="+mn-lt"/>
          <a:ea typeface="+mn-ea"/>
          <a:cs typeface="+mn-cs"/>
        </a:defRPr>
      </a:lvl2pPr>
      <a:lvl3pPr marL="597469">
        <a:defRPr>
          <a:latin typeface="+mn-lt"/>
          <a:ea typeface="+mn-ea"/>
          <a:cs typeface="+mn-cs"/>
        </a:defRPr>
      </a:lvl3pPr>
      <a:lvl4pPr marL="896203">
        <a:defRPr>
          <a:latin typeface="+mn-lt"/>
          <a:ea typeface="+mn-ea"/>
          <a:cs typeface="+mn-cs"/>
        </a:defRPr>
      </a:lvl4pPr>
      <a:lvl5pPr marL="1194938">
        <a:defRPr>
          <a:latin typeface="+mn-lt"/>
          <a:ea typeface="+mn-ea"/>
          <a:cs typeface="+mn-cs"/>
        </a:defRPr>
      </a:lvl5pPr>
      <a:lvl6pPr marL="1493672">
        <a:defRPr>
          <a:latin typeface="+mn-lt"/>
          <a:ea typeface="+mn-ea"/>
          <a:cs typeface="+mn-cs"/>
        </a:defRPr>
      </a:lvl6pPr>
      <a:lvl7pPr marL="1792407">
        <a:defRPr>
          <a:latin typeface="+mn-lt"/>
          <a:ea typeface="+mn-ea"/>
          <a:cs typeface="+mn-cs"/>
        </a:defRPr>
      </a:lvl7pPr>
      <a:lvl8pPr marL="2091141">
        <a:defRPr>
          <a:latin typeface="+mn-lt"/>
          <a:ea typeface="+mn-ea"/>
          <a:cs typeface="+mn-cs"/>
        </a:defRPr>
      </a:lvl8pPr>
      <a:lvl9pPr marL="238987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0226" y="403118"/>
            <a:ext cx="84276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31F20"/>
                </a:solidFill>
                <a:latin typeface="DejaVu Sans"/>
                <a:cs typeface="DejaVu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6108" y="1862777"/>
            <a:ext cx="655593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370" y="6377940"/>
            <a:ext cx="29274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07" y="6377940"/>
            <a:ext cx="21040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6667" y="6377940"/>
            <a:ext cx="21040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3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8734">
        <a:defRPr>
          <a:latin typeface="+mn-lt"/>
          <a:ea typeface="+mn-ea"/>
          <a:cs typeface="+mn-cs"/>
        </a:defRPr>
      </a:lvl2pPr>
      <a:lvl3pPr marL="597469">
        <a:defRPr>
          <a:latin typeface="+mn-lt"/>
          <a:ea typeface="+mn-ea"/>
          <a:cs typeface="+mn-cs"/>
        </a:defRPr>
      </a:lvl3pPr>
      <a:lvl4pPr marL="896203">
        <a:defRPr>
          <a:latin typeface="+mn-lt"/>
          <a:ea typeface="+mn-ea"/>
          <a:cs typeface="+mn-cs"/>
        </a:defRPr>
      </a:lvl4pPr>
      <a:lvl5pPr marL="1194938">
        <a:defRPr>
          <a:latin typeface="+mn-lt"/>
          <a:ea typeface="+mn-ea"/>
          <a:cs typeface="+mn-cs"/>
        </a:defRPr>
      </a:lvl5pPr>
      <a:lvl6pPr marL="1493672">
        <a:defRPr>
          <a:latin typeface="+mn-lt"/>
          <a:ea typeface="+mn-ea"/>
          <a:cs typeface="+mn-cs"/>
        </a:defRPr>
      </a:lvl6pPr>
      <a:lvl7pPr marL="1792407">
        <a:defRPr>
          <a:latin typeface="+mn-lt"/>
          <a:ea typeface="+mn-ea"/>
          <a:cs typeface="+mn-cs"/>
        </a:defRPr>
      </a:lvl7pPr>
      <a:lvl8pPr marL="2091141">
        <a:defRPr>
          <a:latin typeface="+mn-lt"/>
          <a:ea typeface="+mn-ea"/>
          <a:cs typeface="+mn-cs"/>
        </a:defRPr>
      </a:lvl8pPr>
      <a:lvl9pPr marL="23898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8734">
        <a:defRPr>
          <a:latin typeface="+mn-lt"/>
          <a:ea typeface="+mn-ea"/>
          <a:cs typeface="+mn-cs"/>
        </a:defRPr>
      </a:lvl2pPr>
      <a:lvl3pPr marL="597469">
        <a:defRPr>
          <a:latin typeface="+mn-lt"/>
          <a:ea typeface="+mn-ea"/>
          <a:cs typeface="+mn-cs"/>
        </a:defRPr>
      </a:lvl3pPr>
      <a:lvl4pPr marL="896203">
        <a:defRPr>
          <a:latin typeface="+mn-lt"/>
          <a:ea typeface="+mn-ea"/>
          <a:cs typeface="+mn-cs"/>
        </a:defRPr>
      </a:lvl4pPr>
      <a:lvl5pPr marL="1194938">
        <a:defRPr>
          <a:latin typeface="+mn-lt"/>
          <a:ea typeface="+mn-ea"/>
          <a:cs typeface="+mn-cs"/>
        </a:defRPr>
      </a:lvl5pPr>
      <a:lvl6pPr marL="1493672">
        <a:defRPr>
          <a:latin typeface="+mn-lt"/>
          <a:ea typeface="+mn-ea"/>
          <a:cs typeface="+mn-cs"/>
        </a:defRPr>
      </a:lvl6pPr>
      <a:lvl7pPr marL="1792407">
        <a:defRPr>
          <a:latin typeface="+mn-lt"/>
          <a:ea typeface="+mn-ea"/>
          <a:cs typeface="+mn-cs"/>
        </a:defRPr>
      </a:lvl7pPr>
      <a:lvl8pPr marL="2091141">
        <a:defRPr>
          <a:latin typeface="+mn-lt"/>
          <a:ea typeface="+mn-ea"/>
          <a:cs typeface="+mn-cs"/>
        </a:defRPr>
      </a:lvl8pPr>
      <a:lvl9pPr marL="23898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1534" y="142852"/>
            <a:ext cx="8272466" cy="1470025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/>
              <a:t>I </a:t>
            </a:r>
            <a:r>
              <a:rPr lang="ru-RU" sz="2400" dirty="0" smtClean="0"/>
              <a:t>Международная научно-практическая конференция</a:t>
            </a:r>
            <a:br>
              <a:rPr lang="ru-RU" sz="2400" dirty="0" smtClean="0"/>
            </a:br>
            <a:r>
              <a:rPr lang="ru-RU" sz="2400" dirty="0" smtClean="0"/>
              <a:t>по подготовке и сопровождению замещающих семей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2786058"/>
            <a:ext cx="6400800" cy="1752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«ДОМА ЛУЧШЕ»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Современный опыт и перспективы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142844" y="1714488"/>
            <a:ext cx="2143140" cy="33710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786050" y="1285860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+mj-lt"/>
              </a:rPr>
              <a:t>5-7 декабря 2019 года</a:t>
            </a:r>
            <a:endParaRPr lang="ru-RU" sz="20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1534" y="-24"/>
            <a:ext cx="8272466" cy="857255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+mn-lt"/>
              </a:rPr>
              <a:t>I </a:t>
            </a:r>
            <a:r>
              <a:rPr lang="ru-RU" sz="2000" dirty="0" smtClean="0">
                <a:latin typeface="+mn-lt"/>
              </a:rPr>
              <a:t>Международная научно-практическая конференция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по подготовке и сопровождению замещающих семей</a:t>
            </a:r>
            <a:endParaRPr lang="ru-RU" sz="20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071546"/>
            <a:ext cx="7786710" cy="64294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«ДОМА ЛУЧШЕ»: </a:t>
            </a:r>
            <a:r>
              <a:rPr lang="ru-RU" sz="2000" dirty="0" smtClean="0">
                <a:solidFill>
                  <a:schemeClr val="tx1"/>
                </a:solidFill>
              </a:rPr>
              <a:t>Современный опыт и перспективы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5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214282" y="-1"/>
            <a:ext cx="1071570" cy="168551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564348" y="2213607"/>
            <a:ext cx="493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Мишанина Наталия Валентиновна</a:t>
            </a:r>
            <a:endParaRPr lang="ru-RU" sz="3200" b="1" dirty="0"/>
          </a:p>
        </p:txBody>
      </p:sp>
      <p:pic>
        <p:nvPicPr>
          <p:cNvPr id="14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21392" b="31115"/>
          <a:stretch>
            <a:fillRect/>
          </a:stretch>
        </p:blipFill>
        <p:spPr bwMode="auto">
          <a:xfrm>
            <a:off x="221802" y="2259202"/>
            <a:ext cx="2850000" cy="3312938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714348" y="3071810"/>
            <a:ext cx="1928826" cy="23574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ФОТО спикера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000496" y="3357562"/>
            <a:ext cx="38576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Город Москва</a:t>
            </a:r>
          </a:p>
          <a:p>
            <a:pPr algn="ctr"/>
            <a:r>
              <a:rPr lang="ru-RU" sz="2000" dirty="0" smtClean="0"/>
              <a:t>Благотворительный фонд «Арифметика добра»</a:t>
            </a:r>
          </a:p>
          <a:p>
            <a:pPr algn="ctr"/>
            <a:r>
              <a:rPr lang="ru-RU" sz="2000" dirty="0" smtClean="0"/>
              <a:t>Ведущий специалист, психолог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427984" y="4988778"/>
            <a:ext cx="4073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«Подготовка профессиональной /</a:t>
            </a:r>
            <a:r>
              <a:rPr lang="ru-RU" sz="2800" b="1" dirty="0" err="1"/>
              <a:t>фостерной</a:t>
            </a:r>
            <a:r>
              <a:rPr lang="ru-RU" sz="2800" b="1" dirty="0"/>
              <a:t> семьи в РФ»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143108" y="714356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+mj-lt"/>
              </a:rPr>
              <a:t>5-7 декабря 2019 года</a:t>
            </a:r>
            <a:endParaRPr lang="ru-RU" b="1" i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12" y="3429000"/>
            <a:ext cx="1421359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/>
              <a:t>Проблематика</a:t>
            </a:r>
            <a:endParaRPr lang="ru-RU" sz="3600" b="1" dirty="0"/>
          </a:p>
        </p:txBody>
      </p:sp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3</a:t>
            </a:fld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В России нет четкого определения понятия профессиональной семьи;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Нет инструментов, определяющих </a:t>
            </a:r>
            <a:r>
              <a:rPr lang="ru-RU" sz="2000" dirty="0" err="1" smtClean="0"/>
              <a:t>ресурсность</a:t>
            </a:r>
            <a:r>
              <a:rPr lang="ru-RU" sz="2000" dirty="0" smtClean="0"/>
              <a:t> профессиональной семьи;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Нет единого подхода к качеству подготовки кандидатов в приемные родители и переподготовки приемных семей;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Нет качественной подготовки специалистов ШПР и служб сопровождения;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Отсутствует система профилактики профессионального выгорания специалистов сферы семейного устройства и приемных родителей;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Не сформировано профессиональное сообщество специалистов ССУ и приемных родителей для систематического обмена опытом;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/>
              <a:t>Курсы повышения квалификации, устраиваемые государственными учреждениями не дают специальных знаний об особенностях воспитания детей-сирот и детей, оставшихся без попечения родителей.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4142" y="4198503"/>
            <a:ext cx="3435223" cy="1122360"/>
          </a:xfrm>
          <a:custGeom>
            <a:avLst/>
            <a:gdLst/>
            <a:ahLst/>
            <a:cxnLst/>
            <a:rect l="l" t="t" r="r" b="b"/>
            <a:pathLst>
              <a:path w="13996669" h="3338829">
                <a:moveTo>
                  <a:pt x="0" y="3338220"/>
                </a:moveTo>
                <a:lnTo>
                  <a:pt x="13996162" y="3338220"/>
                </a:lnTo>
                <a:lnTo>
                  <a:pt x="13996162" y="0"/>
                </a:lnTo>
                <a:lnTo>
                  <a:pt x="0" y="0"/>
                </a:lnTo>
                <a:lnTo>
                  <a:pt x="0" y="3338220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r>
              <a:rPr lang="ru-RU" sz="156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Ключевой элемент – профилактика профессионального и эмоционального выгорания специалистов</a:t>
            </a:r>
            <a:endParaRPr sz="156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9245" y="4198502"/>
            <a:ext cx="1055045" cy="0"/>
          </a:xfrm>
          <a:custGeom>
            <a:avLst/>
            <a:gdLst/>
            <a:ahLst/>
            <a:cxnLst/>
            <a:rect l="l" t="t" r="r" b="b"/>
            <a:pathLst>
              <a:path w="1614805">
                <a:moveTo>
                  <a:pt x="0" y="0"/>
                </a:moveTo>
                <a:lnTo>
                  <a:pt x="1614322" y="0"/>
                </a:lnTo>
              </a:path>
            </a:pathLst>
          </a:custGeom>
          <a:ln w="47256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/>
          </a:p>
        </p:txBody>
      </p:sp>
      <p:sp>
        <p:nvSpPr>
          <p:cNvPr id="4" name="object 4"/>
          <p:cNvSpPr/>
          <p:nvPr/>
        </p:nvSpPr>
        <p:spPr>
          <a:xfrm>
            <a:off x="4573543" y="5107272"/>
            <a:ext cx="1055045" cy="0"/>
          </a:xfrm>
          <a:custGeom>
            <a:avLst/>
            <a:gdLst/>
            <a:ahLst/>
            <a:cxnLst/>
            <a:rect l="l" t="t" r="r" b="b"/>
            <a:pathLst>
              <a:path w="1614804">
                <a:moveTo>
                  <a:pt x="0" y="0"/>
                </a:moveTo>
                <a:lnTo>
                  <a:pt x="1614322" y="0"/>
                </a:lnTo>
              </a:path>
            </a:pathLst>
          </a:custGeom>
          <a:ln w="47269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/>
          </a:p>
        </p:txBody>
      </p:sp>
      <p:sp>
        <p:nvSpPr>
          <p:cNvPr id="5" name="object 5"/>
          <p:cNvSpPr/>
          <p:nvPr/>
        </p:nvSpPr>
        <p:spPr>
          <a:xfrm>
            <a:off x="383936" y="2375324"/>
            <a:ext cx="102476" cy="110774"/>
          </a:xfrm>
          <a:custGeom>
            <a:avLst/>
            <a:gdLst/>
            <a:ahLst/>
            <a:cxnLst/>
            <a:rect l="l" t="t" r="r" b="b"/>
            <a:pathLst>
              <a:path w="156845" h="169544">
                <a:moveTo>
                  <a:pt x="0" y="169341"/>
                </a:moveTo>
                <a:lnTo>
                  <a:pt x="0" y="0"/>
                </a:lnTo>
                <a:lnTo>
                  <a:pt x="156629" y="0"/>
                </a:lnTo>
              </a:path>
            </a:pathLst>
          </a:custGeom>
          <a:ln w="635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176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226" y="1291410"/>
            <a:ext cx="8427696" cy="871591"/>
          </a:xfrm>
          <a:prstGeom prst="rect">
            <a:avLst/>
          </a:prstGeom>
        </p:spPr>
        <p:txBody>
          <a:bodyPr vert="horz" wrap="square" lIns="0" tIns="63062" rIns="0" bIns="0" rtlCol="0" anchor="ctr">
            <a:spAutoFit/>
          </a:bodyPr>
          <a:lstStyle/>
          <a:p>
            <a:pPr marL="8298" marR="3319">
              <a:lnSpc>
                <a:spcPts val="2071"/>
              </a:lnSpc>
              <a:spcBef>
                <a:spcPts val="497"/>
              </a:spcBef>
            </a:pPr>
            <a:r>
              <a:rPr lang="ru-RU" spc="-297" dirty="0">
                <a:solidFill>
                  <a:schemeClr val="accent1">
                    <a:lumMod val="75000"/>
                  </a:schemeClr>
                </a:solidFill>
              </a:rPr>
              <a:t>Технологии проекта : </a:t>
            </a:r>
            <a:r>
              <a:rPr lang="ru-RU" spc="-297" dirty="0"/>
              <a:t/>
            </a:r>
            <a:br>
              <a:rPr lang="ru-RU" spc="-297" dirty="0"/>
            </a:br>
            <a:r>
              <a:rPr lang="ru-RU" sz="1830" spc="-297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ru-RU" sz="1830" dirty="0">
                <a:solidFill>
                  <a:schemeClr val="accent1">
                    <a:lumMod val="50000"/>
                  </a:schemeClr>
                </a:solidFill>
              </a:rPr>
              <a:t> Модульная система обучения специалистов по подготовке кандидатов в приемные родители и специалистов служб сопровождения</a:t>
            </a:r>
            <a:endParaRPr sz="1830" spc="-28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770" y="2444725"/>
            <a:ext cx="7255872" cy="953493"/>
          </a:xfrm>
          <a:prstGeom prst="rect">
            <a:avLst/>
          </a:prstGeom>
        </p:spPr>
        <p:txBody>
          <a:bodyPr vert="horz" wrap="square" lIns="0" tIns="29872" rIns="0" bIns="0" rtlCol="0">
            <a:spAutoFit/>
          </a:bodyPr>
          <a:lstStyle/>
          <a:p>
            <a:pPr marL="8298" marR="383376">
              <a:lnSpc>
                <a:spcPts val="1830"/>
              </a:lnSpc>
              <a:spcBef>
                <a:spcPts val="235"/>
              </a:spcBef>
            </a:pPr>
            <a:r>
              <a:rPr lang="ru-RU" sz="1830" dirty="0"/>
              <a:t>Цель подготовки – осознание собственных чувств и чувств ребенка, оказавшегося без попечения родителей, психологическая готовность к принятию его травматического прошлого и выстраивание эффективных коммуникаций с учетом полученных знаний и умений.</a:t>
            </a:r>
            <a:endParaRPr sz="1634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0226" y="4307521"/>
            <a:ext cx="3426511" cy="689216"/>
          </a:xfrm>
          <a:prstGeom prst="rect">
            <a:avLst/>
          </a:prstGeom>
        </p:spPr>
        <p:txBody>
          <a:bodyPr vert="horz" wrap="square" lIns="0" tIns="34850" rIns="0" bIns="0" rtlCol="0">
            <a:spAutoFit/>
          </a:bodyPr>
          <a:lstStyle/>
          <a:p>
            <a:pPr marL="8298" marR="3319">
              <a:lnSpc>
                <a:spcPts val="1699"/>
              </a:lnSpc>
              <a:spcBef>
                <a:spcPts val="274"/>
              </a:spcBef>
            </a:pPr>
            <a:r>
              <a:rPr lang="ru-RU" sz="1568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Технология построена на опыте обучающихся и их самостоятельной деятельности</a:t>
            </a:r>
            <a:endParaRPr sz="1568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 MS"/>
              <a:cs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9544"/>
            <a:ext cx="95105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6154" y="3486215"/>
            <a:ext cx="9144829" cy="2572269"/>
          </a:xfrm>
          <a:custGeom>
            <a:avLst/>
            <a:gdLst/>
            <a:ahLst/>
            <a:cxnLst/>
            <a:rect l="l" t="t" r="r" b="b"/>
            <a:pathLst>
              <a:path w="13996669" h="3937000">
                <a:moveTo>
                  <a:pt x="0" y="3936733"/>
                </a:moveTo>
                <a:lnTo>
                  <a:pt x="13996162" y="3936733"/>
                </a:lnTo>
                <a:lnTo>
                  <a:pt x="13996162" y="0"/>
                </a:lnTo>
                <a:lnTo>
                  <a:pt x="0" y="0"/>
                </a:lnTo>
                <a:lnTo>
                  <a:pt x="0" y="3936733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r>
              <a:rPr lang="ru-RU" sz="1176" dirty="0">
                <a:solidFill>
                  <a:prstClr val="black"/>
                </a:solidFill>
              </a:rPr>
              <a:t> </a:t>
            </a:r>
            <a:endParaRPr sz="1176"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0234" y="1940629"/>
            <a:ext cx="1159587" cy="210780"/>
          </a:xfrm>
          <a:prstGeom prst="rect">
            <a:avLst/>
          </a:prstGeom>
        </p:spPr>
        <p:txBody>
          <a:bodyPr vert="horz" wrap="square" lIns="0" tIns="9542" rIns="0" bIns="0" rtlCol="0">
            <a:spAutoFit/>
          </a:bodyPr>
          <a:lstStyle/>
          <a:p>
            <a:pPr marL="8298">
              <a:spcBef>
                <a:spcPts val="74"/>
              </a:spcBef>
            </a:pPr>
            <a:r>
              <a:rPr lang="ru-RU" sz="1307" b="1" dirty="0">
                <a:solidFill>
                  <a:prstClr val="black"/>
                </a:solidFill>
                <a:latin typeface="Verdana"/>
                <a:cs typeface="Verdana"/>
              </a:rPr>
              <a:t>Проведено</a:t>
            </a:r>
            <a:endParaRPr sz="1307" b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8607" y="2555682"/>
            <a:ext cx="1151215" cy="368708"/>
          </a:xfrm>
          <a:prstGeom prst="rect">
            <a:avLst/>
          </a:prstGeom>
        </p:spPr>
        <p:txBody>
          <a:bodyPr vert="horz" wrap="square" lIns="0" tIns="9542" rIns="0" bIns="0" rtlCol="0">
            <a:spAutoFit/>
          </a:bodyPr>
          <a:lstStyle/>
          <a:p>
            <a:pPr marL="8298">
              <a:lnSpc>
                <a:spcPts val="1362"/>
              </a:lnSpc>
              <a:spcBef>
                <a:spcPts val="74"/>
              </a:spcBef>
            </a:pPr>
            <a:r>
              <a:rPr lang="ru-RU" sz="1307" b="1" spc="-144" dirty="0">
                <a:solidFill>
                  <a:srgbClr val="231F20"/>
                </a:solidFill>
                <a:latin typeface="Verdana"/>
                <a:cs typeface="Verdana"/>
              </a:rPr>
              <a:t>обучающих часов</a:t>
            </a:r>
            <a:endParaRPr sz="1307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6946" y="2043470"/>
            <a:ext cx="2339935" cy="659822"/>
          </a:xfrm>
          <a:prstGeom prst="rect">
            <a:avLst/>
          </a:prstGeom>
        </p:spPr>
        <p:txBody>
          <a:bodyPr vert="horz" wrap="square" lIns="0" tIns="11202" rIns="0" bIns="0" rtlCol="0">
            <a:spAutoFit/>
          </a:bodyPr>
          <a:lstStyle/>
          <a:p>
            <a:pPr marL="8298">
              <a:spcBef>
                <a:spcPts val="88"/>
              </a:spcBef>
              <a:tabLst>
                <a:tab pos="1725607" algn="l"/>
              </a:tabLst>
            </a:pPr>
            <a:r>
              <a:rPr sz="4214" spc="-516" dirty="0">
                <a:solidFill>
                  <a:srgbClr val="00B7E2"/>
                </a:solidFill>
              </a:rPr>
              <a:t>2</a:t>
            </a:r>
            <a:r>
              <a:rPr sz="4214" spc="-474" dirty="0">
                <a:solidFill>
                  <a:srgbClr val="00B7E2"/>
                </a:solidFill>
              </a:rPr>
              <a:t>0</a:t>
            </a:r>
            <a:r>
              <a:rPr sz="4214" spc="-265" dirty="0">
                <a:solidFill>
                  <a:srgbClr val="00B7E2"/>
                </a:solidFill>
              </a:rPr>
              <a:t>0</a:t>
            </a:r>
            <a:r>
              <a:rPr sz="4214" dirty="0">
                <a:solidFill>
                  <a:srgbClr val="00B7E2"/>
                </a:solidFill>
              </a:rPr>
              <a:t>	</a:t>
            </a:r>
            <a:r>
              <a:rPr sz="4214" spc="-549" dirty="0">
                <a:solidFill>
                  <a:srgbClr val="00B7E2"/>
                </a:solidFill>
              </a:rPr>
              <a:t>43</a:t>
            </a:r>
            <a:endParaRPr sz="4214" dirty="0"/>
          </a:p>
        </p:txBody>
      </p:sp>
      <p:sp>
        <p:nvSpPr>
          <p:cNvPr id="6" name="object 6"/>
          <p:cNvSpPr txBox="1"/>
          <p:nvPr/>
        </p:nvSpPr>
        <p:spPr>
          <a:xfrm>
            <a:off x="2775387" y="2082710"/>
            <a:ext cx="1291728" cy="907317"/>
          </a:xfrm>
          <a:prstGeom prst="rect">
            <a:avLst/>
          </a:prstGeom>
        </p:spPr>
        <p:txBody>
          <a:bodyPr vert="horz" wrap="square" lIns="0" tIns="9542" rIns="0" bIns="0" rtlCol="0">
            <a:spAutoFit/>
          </a:bodyPr>
          <a:lstStyle/>
          <a:p>
            <a:pPr marL="8298">
              <a:lnSpc>
                <a:spcPts val="1362"/>
              </a:lnSpc>
              <a:spcBef>
                <a:spcPts val="74"/>
              </a:spcBef>
            </a:pPr>
            <a:r>
              <a:rPr lang="ru-RU" sz="1307" b="1" spc="-147" dirty="0">
                <a:solidFill>
                  <a:srgbClr val="231F20"/>
                </a:solidFill>
                <a:latin typeface="Verdana"/>
                <a:cs typeface="Verdana"/>
              </a:rPr>
              <a:t>Специалиста семейного устройства повысили компетенции</a:t>
            </a:r>
            <a:endParaRPr sz="1307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1176" y="2014900"/>
            <a:ext cx="520262" cy="659822"/>
          </a:xfrm>
          <a:prstGeom prst="rect">
            <a:avLst/>
          </a:prstGeom>
        </p:spPr>
        <p:txBody>
          <a:bodyPr vert="horz" wrap="square" lIns="0" tIns="11202" rIns="0" bIns="0" rtlCol="0">
            <a:spAutoFit/>
          </a:bodyPr>
          <a:lstStyle/>
          <a:p>
            <a:pPr marL="8298">
              <a:spcBef>
                <a:spcPts val="88"/>
              </a:spcBef>
            </a:pPr>
            <a:r>
              <a:rPr sz="4214" b="1" spc="-954" dirty="0">
                <a:solidFill>
                  <a:srgbClr val="00B7E2"/>
                </a:solidFill>
                <a:latin typeface="DejaVu Sans"/>
                <a:cs typeface="DejaVu Sans"/>
              </a:rPr>
              <a:t>15</a:t>
            </a:r>
            <a:endParaRPr sz="4214">
              <a:solidFill>
                <a:prstClr val="black"/>
              </a:solidFill>
              <a:latin typeface="DejaVu Sans"/>
              <a:cs typeface="DejaVu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07452" y="2082710"/>
            <a:ext cx="1207481" cy="727780"/>
          </a:xfrm>
          <a:prstGeom prst="rect">
            <a:avLst/>
          </a:prstGeom>
        </p:spPr>
        <p:txBody>
          <a:bodyPr vert="horz" wrap="square" lIns="0" tIns="9542" rIns="0" bIns="0" rtlCol="0">
            <a:spAutoFit/>
          </a:bodyPr>
          <a:lstStyle/>
          <a:p>
            <a:pPr marL="8298">
              <a:lnSpc>
                <a:spcPts val="1362"/>
              </a:lnSpc>
              <a:spcBef>
                <a:spcPts val="74"/>
              </a:spcBef>
            </a:pPr>
            <a:r>
              <a:rPr lang="ru-RU" sz="1307" b="1" spc="-82" dirty="0">
                <a:solidFill>
                  <a:srgbClr val="231F20"/>
                </a:solidFill>
                <a:latin typeface="Verdana"/>
                <a:cs typeface="Verdana"/>
              </a:rPr>
              <a:t>Организаций приняли участие в проекте</a:t>
            </a:r>
            <a:endParaRPr sz="1307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2505" y="2014900"/>
            <a:ext cx="280460" cy="659822"/>
          </a:xfrm>
          <a:prstGeom prst="rect">
            <a:avLst/>
          </a:prstGeom>
        </p:spPr>
        <p:txBody>
          <a:bodyPr vert="horz" wrap="square" lIns="0" tIns="11202" rIns="0" bIns="0" rtlCol="0">
            <a:spAutoFit/>
          </a:bodyPr>
          <a:lstStyle/>
          <a:p>
            <a:pPr marL="8298">
              <a:spcBef>
                <a:spcPts val="88"/>
              </a:spcBef>
            </a:pPr>
            <a:r>
              <a:rPr sz="4214" b="1" spc="-856" dirty="0">
                <a:solidFill>
                  <a:srgbClr val="00B7E2"/>
                </a:solidFill>
                <a:latin typeface="DejaVu Sans"/>
                <a:cs typeface="DejaVu Sans"/>
              </a:rPr>
              <a:t>7</a:t>
            </a:r>
            <a:endParaRPr sz="4214">
              <a:solidFill>
                <a:prstClr val="black"/>
              </a:solidFill>
              <a:latin typeface="DejaVu Sans"/>
              <a:cs typeface="DejaVu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2737" y="4946683"/>
            <a:ext cx="437286" cy="571482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3659" spc="-265" dirty="0">
                <a:solidFill>
                  <a:srgbClr val="00B7E2"/>
                </a:solidFill>
                <a:latin typeface="Trebuchet MS"/>
                <a:cs typeface="Trebuchet MS"/>
              </a:rPr>
              <a:t>14</a:t>
            </a:r>
            <a:endParaRPr sz="365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536" y="4183463"/>
            <a:ext cx="423180" cy="501143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3202" spc="-114" dirty="0">
                <a:solidFill>
                  <a:srgbClr val="231F20"/>
                </a:solidFill>
                <a:latin typeface="Trebuchet MS"/>
                <a:cs typeface="Trebuchet MS"/>
              </a:rPr>
              <a:t>96</a:t>
            </a:r>
            <a:endParaRPr sz="3202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8148" y="2099787"/>
            <a:ext cx="1375334" cy="509309"/>
          </a:xfrm>
          <a:prstGeom prst="rect">
            <a:avLst/>
          </a:prstGeom>
        </p:spPr>
        <p:txBody>
          <a:bodyPr vert="horz" wrap="square" lIns="0" tIns="62232" rIns="0" bIns="0" rtlCol="0">
            <a:spAutoFit/>
          </a:bodyPr>
          <a:lstStyle/>
          <a:p>
            <a:pPr marL="8298" marR="3319">
              <a:lnSpc>
                <a:spcPct val="73600"/>
              </a:lnSpc>
              <a:spcBef>
                <a:spcPts val="490"/>
              </a:spcBef>
            </a:pPr>
            <a:r>
              <a:rPr lang="ru-RU" sz="1307" b="1" spc="-206" dirty="0">
                <a:solidFill>
                  <a:srgbClr val="231F20"/>
                </a:solidFill>
                <a:latin typeface="Verdana"/>
                <a:cs typeface="Verdana"/>
              </a:rPr>
              <a:t>Проведено </a:t>
            </a:r>
            <a:r>
              <a:rPr lang="ru-RU" sz="1307" b="1" spc="-206" dirty="0" err="1">
                <a:solidFill>
                  <a:srgbClr val="231F20"/>
                </a:solidFill>
                <a:latin typeface="Verdana"/>
                <a:cs typeface="Verdana"/>
              </a:rPr>
              <a:t>супервизий</a:t>
            </a:r>
            <a:r>
              <a:rPr lang="ru-RU" sz="1307" b="1" spc="-206" dirty="0">
                <a:solidFill>
                  <a:srgbClr val="231F20"/>
                </a:solidFill>
                <a:latin typeface="Verdana"/>
                <a:cs typeface="Verdana"/>
              </a:rPr>
              <a:t> для специалистов</a:t>
            </a:r>
            <a:endParaRPr sz="1307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226" y="1150841"/>
            <a:ext cx="1722482" cy="330134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lang="ru-RU" sz="2091" b="1" spc="-372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DejaVu Sans"/>
              </a:rPr>
              <a:t>Результаты</a:t>
            </a:r>
            <a:endParaRPr sz="209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DejaVu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40372" y="3423798"/>
            <a:ext cx="4004092" cy="2577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40372" y="5187899"/>
            <a:ext cx="4001163" cy="813369"/>
          </a:xfrm>
          <a:custGeom>
            <a:avLst/>
            <a:gdLst/>
            <a:ahLst/>
            <a:cxnLst/>
            <a:rect l="l" t="t" r="r" b="b"/>
            <a:pathLst>
              <a:path w="6123940" h="1348740">
                <a:moveTo>
                  <a:pt x="6123774" y="1348371"/>
                </a:moveTo>
                <a:lnTo>
                  <a:pt x="0" y="1348371"/>
                </a:lnTo>
                <a:lnTo>
                  <a:pt x="0" y="0"/>
                </a:lnTo>
                <a:lnTo>
                  <a:pt x="6123774" y="0"/>
                </a:lnTo>
                <a:lnTo>
                  <a:pt x="6123774" y="1348371"/>
                </a:lnTo>
                <a:close/>
              </a:path>
            </a:pathLst>
          </a:custGeom>
          <a:solidFill>
            <a:srgbClr val="00B7E2"/>
          </a:solidFill>
        </p:spPr>
        <p:txBody>
          <a:bodyPr wrap="square" lIns="0" tIns="0" rIns="0" bIns="0" rtlCol="0"/>
          <a:lstStyle/>
          <a:p>
            <a:r>
              <a:rPr lang="ru-RU" sz="1307" b="1" dirty="0">
                <a:solidFill>
                  <a:srgbClr val="9BBB59">
                    <a:lumMod val="20000"/>
                    <a:lumOff val="80000"/>
                  </a:srgbClr>
                </a:solidFill>
              </a:rPr>
              <a:t>Два подготовленных тренера транслировали модульную систему подготовки специалистам Котласа – Ольга </a:t>
            </a:r>
            <a:r>
              <a:rPr lang="ru-RU" sz="1307" b="1" dirty="0" err="1">
                <a:solidFill>
                  <a:srgbClr val="9BBB59">
                    <a:lumMod val="20000"/>
                    <a:lumOff val="80000"/>
                  </a:srgbClr>
                </a:solidFill>
              </a:rPr>
              <a:t>Хорунжая</a:t>
            </a:r>
            <a:r>
              <a:rPr lang="ru-RU" sz="1307" b="1" dirty="0">
                <a:solidFill>
                  <a:srgbClr val="9BBB59">
                    <a:lumMod val="20000"/>
                    <a:lumOff val="80000"/>
                  </a:srgbClr>
                </a:solidFill>
              </a:rPr>
              <a:t>, Светлана Черепанова</a:t>
            </a:r>
            <a:endParaRPr sz="1307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0226" y="3517254"/>
            <a:ext cx="1420971" cy="387560"/>
          </a:xfrm>
          <a:prstGeom prst="rect">
            <a:avLst/>
          </a:prstGeom>
        </p:spPr>
        <p:txBody>
          <a:bodyPr vert="horz" wrap="square" lIns="0" tIns="28212" rIns="0" bIns="0" rtlCol="0">
            <a:spAutoFit/>
          </a:bodyPr>
          <a:lstStyle/>
          <a:p>
            <a:pPr marL="8298" marR="3319">
              <a:lnSpc>
                <a:spcPts val="1437"/>
              </a:lnSpc>
              <a:spcBef>
                <a:spcPts val="222"/>
              </a:spcBef>
            </a:pPr>
            <a:r>
              <a:rPr lang="ru-RU" sz="1307" spc="33" dirty="0">
                <a:solidFill>
                  <a:srgbClr val="231F20"/>
                </a:solidFill>
                <a:latin typeface="Trebuchet MS"/>
                <a:cs typeface="Trebuchet MS"/>
              </a:rPr>
              <a:t>Архангельск</a:t>
            </a:r>
            <a:r>
              <a:rPr sz="1307" spc="33" dirty="0">
                <a:solidFill>
                  <a:srgbClr val="231F20"/>
                </a:solidFill>
                <a:latin typeface="Trebuchet MS"/>
                <a:cs typeface="Trebuchet MS"/>
              </a:rPr>
              <a:t>-  </a:t>
            </a:r>
            <a:r>
              <a:rPr lang="ru-RU" sz="1307" spc="183" dirty="0">
                <a:solidFill>
                  <a:srgbClr val="231F20"/>
                </a:solidFill>
                <a:latin typeface="Trebuchet MS"/>
                <a:cs typeface="Trebuchet MS"/>
              </a:rPr>
              <a:t>Северодвинск</a:t>
            </a:r>
            <a:endParaRPr sz="1307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25536" y="3517254"/>
            <a:ext cx="740979" cy="387560"/>
          </a:xfrm>
          <a:prstGeom prst="rect">
            <a:avLst/>
          </a:prstGeom>
        </p:spPr>
        <p:txBody>
          <a:bodyPr vert="horz" wrap="square" lIns="0" tIns="28212" rIns="0" bIns="0" rtlCol="0">
            <a:spAutoFit/>
          </a:bodyPr>
          <a:lstStyle/>
          <a:p>
            <a:pPr marL="8298" marR="3319">
              <a:lnSpc>
                <a:spcPts val="1437"/>
              </a:lnSpc>
              <a:spcBef>
                <a:spcPts val="222"/>
              </a:spcBef>
            </a:pPr>
            <a:r>
              <a:rPr sz="1307" spc="59" dirty="0">
                <a:solidFill>
                  <a:srgbClr val="231F20"/>
                </a:solidFill>
                <a:latin typeface="Trebuchet MS"/>
                <a:cs typeface="Trebuchet MS"/>
              </a:rPr>
              <a:t>B</a:t>
            </a:r>
            <a:r>
              <a:rPr sz="1307" spc="33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lang="ru-RU" sz="1307" spc="-36" dirty="0" err="1">
                <a:solidFill>
                  <a:srgbClr val="231F20"/>
                </a:solidFill>
                <a:latin typeface="Trebuchet MS"/>
                <a:cs typeface="Trebuchet MS"/>
              </a:rPr>
              <a:t>льский</a:t>
            </a:r>
            <a:r>
              <a:rPr lang="ru-RU" sz="1307" spc="-36" dirty="0">
                <a:solidFill>
                  <a:srgbClr val="231F20"/>
                </a:solidFill>
                <a:latin typeface="Trebuchet MS"/>
                <a:cs typeface="Trebuchet MS"/>
              </a:rPr>
              <a:t> район</a:t>
            </a:r>
            <a:endParaRPr sz="1307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67114" y="3517254"/>
            <a:ext cx="559261" cy="209524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1307" spc="-56" dirty="0" err="1">
                <a:solidFill>
                  <a:srgbClr val="231F20"/>
                </a:solidFill>
                <a:latin typeface="Trebuchet MS"/>
                <a:cs typeface="Trebuchet MS"/>
              </a:rPr>
              <a:t>K</a:t>
            </a:r>
            <a:r>
              <a:rPr sz="1307" spc="62" dirty="0" err="1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lang="ru-RU" sz="1307" spc="16" dirty="0" err="1">
                <a:solidFill>
                  <a:srgbClr val="231F20"/>
                </a:solidFill>
                <a:latin typeface="Trebuchet MS"/>
                <a:cs typeface="Trebuchet MS"/>
              </a:rPr>
              <a:t>тлас</a:t>
            </a:r>
            <a:endParaRPr sz="1307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4025" y="4084650"/>
            <a:ext cx="786616" cy="786616"/>
          </a:xfrm>
          <a:custGeom>
            <a:avLst/>
            <a:gdLst/>
            <a:ahLst/>
            <a:cxnLst/>
            <a:rect l="l" t="t" r="r" b="b"/>
            <a:pathLst>
              <a:path w="1203960" h="1203960">
                <a:moveTo>
                  <a:pt x="1130271" y="313481"/>
                </a:moveTo>
                <a:lnTo>
                  <a:pt x="1106275" y="273353"/>
                </a:lnTo>
                <a:lnTo>
                  <a:pt x="1079368" y="235399"/>
                </a:lnTo>
                <a:lnTo>
                  <a:pt x="1049721" y="199758"/>
                </a:lnTo>
                <a:lnTo>
                  <a:pt x="1017501" y="166568"/>
                </a:lnTo>
                <a:lnTo>
                  <a:pt x="982880" y="135967"/>
                </a:lnTo>
                <a:lnTo>
                  <a:pt x="946026" y="108096"/>
                </a:lnTo>
                <a:lnTo>
                  <a:pt x="907110" y="83091"/>
                </a:lnTo>
                <a:lnTo>
                  <a:pt x="866300" y="61093"/>
                </a:lnTo>
                <a:lnTo>
                  <a:pt x="823766" y="42240"/>
                </a:lnTo>
                <a:lnTo>
                  <a:pt x="779677" y="26670"/>
                </a:lnTo>
                <a:lnTo>
                  <a:pt x="734204" y="14522"/>
                </a:lnTo>
                <a:lnTo>
                  <a:pt x="687516" y="5935"/>
                </a:lnTo>
                <a:lnTo>
                  <a:pt x="639782" y="1048"/>
                </a:lnTo>
                <a:lnTo>
                  <a:pt x="591171" y="0"/>
                </a:lnTo>
                <a:lnTo>
                  <a:pt x="541854" y="2928"/>
                </a:lnTo>
                <a:lnTo>
                  <a:pt x="495233" y="9411"/>
                </a:lnTo>
                <a:lnTo>
                  <a:pt x="449949" y="19311"/>
                </a:lnTo>
                <a:lnTo>
                  <a:pt x="406121" y="32481"/>
                </a:lnTo>
                <a:lnTo>
                  <a:pt x="363869" y="48774"/>
                </a:lnTo>
                <a:lnTo>
                  <a:pt x="323313" y="68044"/>
                </a:lnTo>
                <a:lnTo>
                  <a:pt x="284574" y="90145"/>
                </a:lnTo>
                <a:lnTo>
                  <a:pt x="247770" y="114930"/>
                </a:lnTo>
                <a:lnTo>
                  <a:pt x="213022" y="142252"/>
                </a:lnTo>
                <a:lnTo>
                  <a:pt x="180449" y="171966"/>
                </a:lnTo>
                <a:lnTo>
                  <a:pt x="150171" y="203924"/>
                </a:lnTo>
                <a:lnTo>
                  <a:pt x="122309" y="237981"/>
                </a:lnTo>
                <a:lnTo>
                  <a:pt x="96981" y="273989"/>
                </a:lnTo>
                <a:lnTo>
                  <a:pt x="74309" y="311803"/>
                </a:lnTo>
                <a:lnTo>
                  <a:pt x="54410" y="351276"/>
                </a:lnTo>
                <a:lnTo>
                  <a:pt x="37407" y="392261"/>
                </a:lnTo>
                <a:lnTo>
                  <a:pt x="23417" y="434611"/>
                </a:lnTo>
                <a:lnTo>
                  <a:pt x="12562" y="478182"/>
                </a:lnTo>
                <a:lnTo>
                  <a:pt x="4961" y="522825"/>
                </a:lnTo>
                <a:lnTo>
                  <a:pt x="733" y="568395"/>
                </a:lnTo>
                <a:lnTo>
                  <a:pt x="0" y="614744"/>
                </a:lnTo>
                <a:lnTo>
                  <a:pt x="2879" y="661728"/>
                </a:lnTo>
                <a:lnTo>
                  <a:pt x="9364" y="708350"/>
                </a:lnTo>
                <a:lnTo>
                  <a:pt x="19265" y="753636"/>
                </a:lnTo>
                <a:lnTo>
                  <a:pt x="32436" y="797465"/>
                </a:lnTo>
                <a:lnTo>
                  <a:pt x="48731" y="839718"/>
                </a:lnTo>
                <a:lnTo>
                  <a:pt x="68002" y="880274"/>
                </a:lnTo>
                <a:lnTo>
                  <a:pt x="90104" y="919014"/>
                </a:lnTo>
                <a:lnTo>
                  <a:pt x="114890" y="955817"/>
                </a:lnTo>
                <a:lnTo>
                  <a:pt x="142213" y="990565"/>
                </a:lnTo>
                <a:lnTo>
                  <a:pt x="171927" y="1023138"/>
                </a:lnTo>
                <a:lnTo>
                  <a:pt x="203886" y="1053414"/>
                </a:lnTo>
                <a:lnTo>
                  <a:pt x="237943" y="1081276"/>
                </a:lnTo>
                <a:lnTo>
                  <a:pt x="273952" y="1106602"/>
                </a:lnTo>
                <a:lnTo>
                  <a:pt x="311766" y="1129274"/>
                </a:lnTo>
                <a:lnTo>
                  <a:pt x="351239" y="1149171"/>
                </a:lnTo>
                <a:lnTo>
                  <a:pt x="392224" y="1166173"/>
                </a:lnTo>
                <a:lnTo>
                  <a:pt x="434575" y="1180161"/>
                </a:lnTo>
                <a:lnTo>
                  <a:pt x="478145" y="1191014"/>
                </a:lnTo>
                <a:lnTo>
                  <a:pt x="522789" y="1198614"/>
                </a:lnTo>
                <a:lnTo>
                  <a:pt x="568358" y="1202840"/>
                </a:lnTo>
                <a:lnTo>
                  <a:pt x="614708" y="1203572"/>
                </a:lnTo>
                <a:lnTo>
                  <a:pt x="661692" y="1200690"/>
                </a:lnTo>
                <a:lnTo>
                  <a:pt x="708313" y="1194207"/>
                </a:lnTo>
                <a:lnTo>
                  <a:pt x="753597" y="1184307"/>
                </a:lnTo>
                <a:lnTo>
                  <a:pt x="797425" y="1171138"/>
                </a:lnTo>
                <a:lnTo>
                  <a:pt x="839677" y="1154844"/>
                </a:lnTo>
                <a:lnTo>
                  <a:pt x="880232" y="1135574"/>
                </a:lnTo>
                <a:lnTo>
                  <a:pt x="918972" y="1113473"/>
                </a:lnTo>
                <a:lnTo>
                  <a:pt x="955776" y="1088689"/>
                </a:lnTo>
                <a:lnTo>
                  <a:pt x="990524" y="1061366"/>
                </a:lnTo>
                <a:lnTo>
                  <a:pt x="1023096" y="1031652"/>
                </a:lnTo>
                <a:lnTo>
                  <a:pt x="1053373" y="999694"/>
                </a:lnTo>
                <a:lnTo>
                  <a:pt x="1081235" y="965637"/>
                </a:lnTo>
                <a:lnTo>
                  <a:pt x="1106562" y="929629"/>
                </a:lnTo>
                <a:lnTo>
                  <a:pt x="1129234" y="891815"/>
                </a:lnTo>
                <a:lnTo>
                  <a:pt x="1149132" y="852342"/>
                </a:lnTo>
                <a:lnTo>
                  <a:pt x="1166134" y="811358"/>
                </a:lnTo>
                <a:lnTo>
                  <a:pt x="1180123" y="769007"/>
                </a:lnTo>
                <a:lnTo>
                  <a:pt x="1190977" y="725436"/>
                </a:lnTo>
                <a:lnTo>
                  <a:pt x="1198577" y="680793"/>
                </a:lnTo>
                <a:lnTo>
                  <a:pt x="1202803" y="635224"/>
                </a:lnTo>
                <a:lnTo>
                  <a:pt x="1203535" y="588874"/>
                </a:lnTo>
                <a:lnTo>
                  <a:pt x="1200654" y="54189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33918" y="4084650"/>
            <a:ext cx="786616" cy="786616"/>
          </a:xfrm>
          <a:custGeom>
            <a:avLst/>
            <a:gdLst/>
            <a:ahLst/>
            <a:cxnLst/>
            <a:rect l="l" t="t" r="r" b="b"/>
            <a:pathLst>
              <a:path w="1203960" h="1203960">
                <a:moveTo>
                  <a:pt x="1130271" y="313481"/>
                </a:moveTo>
                <a:lnTo>
                  <a:pt x="1106275" y="273353"/>
                </a:lnTo>
                <a:lnTo>
                  <a:pt x="1079368" y="235399"/>
                </a:lnTo>
                <a:lnTo>
                  <a:pt x="1049721" y="199758"/>
                </a:lnTo>
                <a:lnTo>
                  <a:pt x="1017502" y="166568"/>
                </a:lnTo>
                <a:lnTo>
                  <a:pt x="982880" y="135967"/>
                </a:lnTo>
                <a:lnTo>
                  <a:pt x="946027" y="108096"/>
                </a:lnTo>
                <a:lnTo>
                  <a:pt x="907110" y="83091"/>
                </a:lnTo>
                <a:lnTo>
                  <a:pt x="866300" y="61093"/>
                </a:lnTo>
                <a:lnTo>
                  <a:pt x="823766" y="42240"/>
                </a:lnTo>
                <a:lnTo>
                  <a:pt x="779677" y="26670"/>
                </a:lnTo>
                <a:lnTo>
                  <a:pt x="734204" y="14522"/>
                </a:lnTo>
                <a:lnTo>
                  <a:pt x="687516" y="5935"/>
                </a:lnTo>
                <a:lnTo>
                  <a:pt x="639782" y="1048"/>
                </a:lnTo>
                <a:lnTo>
                  <a:pt x="591171" y="0"/>
                </a:lnTo>
                <a:lnTo>
                  <a:pt x="541854" y="2928"/>
                </a:lnTo>
                <a:lnTo>
                  <a:pt x="495232" y="9411"/>
                </a:lnTo>
                <a:lnTo>
                  <a:pt x="449946" y="19311"/>
                </a:lnTo>
                <a:lnTo>
                  <a:pt x="406117" y="32481"/>
                </a:lnTo>
                <a:lnTo>
                  <a:pt x="363864" y="48774"/>
                </a:lnTo>
                <a:lnTo>
                  <a:pt x="323308" y="68044"/>
                </a:lnTo>
                <a:lnTo>
                  <a:pt x="284568" y="90145"/>
                </a:lnTo>
                <a:lnTo>
                  <a:pt x="247764" y="114930"/>
                </a:lnTo>
                <a:lnTo>
                  <a:pt x="213016" y="142252"/>
                </a:lnTo>
                <a:lnTo>
                  <a:pt x="180443" y="171966"/>
                </a:lnTo>
                <a:lnTo>
                  <a:pt x="150166" y="203924"/>
                </a:lnTo>
                <a:lnTo>
                  <a:pt x="122304" y="237981"/>
                </a:lnTo>
                <a:lnTo>
                  <a:pt x="96977" y="273989"/>
                </a:lnTo>
                <a:lnTo>
                  <a:pt x="74305" y="311803"/>
                </a:lnTo>
                <a:lnTo>
                  <a:pt x="54408" y="351276"/>
                </a:lnTo>
                <a:lnTo>
                  <a:pt x="37405" y="392261"/>
                </a:lnTo>
                <a:lnTo>
                  <a:pt x="23416" y="434611"/>
                </a:lnTo>
                <a:lnTo>
                  <a:pt x="12561" y="478182"/>
                </a:lnTo>
                <a:lnTo>
                  <a:pt x="4960" y="522825"/>
                </a:lnTo>
                <a:lnTo>
                  <a:pt x="733" y="568395"/>
                </a:lnTo>
                <a:lnTo>
                  <a:pt x="0" y="614744"/>
                </a:lnTo>
                <a:lnTo>
                  <a:pt x="2879" y="661728"/>
                </a:lnTo>
                <a:lnTo>
                  <a:pt x="9364" y="708350"/>
                </a:lnTo>
                <a:lnTo>
                  <a:pt x="19265" y="753636"/>
                </a:lnTo>
                <a:lnTo>
                  <a:pt x="32436" y="797465"/>
                </a:lnTo>
                <a:lnTo>
                  <a:pt x="48731" y="839718"/>
                </a:lnTo>
                <a:lnTo>
                  <a:pt x="68002" y="880274"/>
                </a:lnTo>
                <a:lnTo>
                  <a:pt x="90104" y="919014"/>
                </a:lnTo>
                <a:lnTo>
                  <a:pt x="114890" y="955817"/>
                </a:lnTo>
                <a:lnTo>
                  <a:pt x="142213" y="990565"/>
                </a:lnTo>
                <a:lnTo>
                  <a:pt x="171927" y="1023138"/>
                </a:lnTo>
                <a:lnTo>
                  <a:pt x="203886" y="1053414"/>
                </a:lnTo>
                <a:lnTo>
                  <a:pt x="237944" y="1081276"/>
                </a:lnTo>
                <a:lnTo>
                  <a:pt x="273952" y="1106602"/>
                </a:lnTo>
                <a:lnTo>
                  <a:pt x="311766" y="1129274"/>
                </a:lnTo>
                <a:lnTo>
                  <a:pt x="351239" y="1149171"/>
                </a:lnTo>
                <a:lnTo>
                  <a:pt x="392224" y="1166173"/>
                </a:lnTo>
                <a:lnTo>
                  <a:pt x="434575" y="1180161"/>
                </a:lnTo>
                <a:lnTo>
                  <a:pt x="478146" y="1191014"/>
                </a:lnTo>
                <a:lnTo>
                  <a:pt x="522789" y="1198614"/>
                </a:lnTo>
                <a:lnTo>
                  <a:pt x="568359" y="1202840"/>
                </a:lnTo>
                <a:lnTo>
                  <a:pt x="614708" y="1203572"/>
                </a:lnTo>
                <a:lnTo>
                  <a:pt x="661692" y="1200690"/>
                </a:lnTo>
                <a:lnTo>
                  <a:pt x="708313" y="1194207"/>
                </a:lnTo>
                <a:lnTo>
                  <a:pt x="753597" y="1184307"/>
                </a:lnTo>
                <a:lnTo>
                  <a:pt x="797425" y="1171138"/>
                </a:lnTo>
                <a:lnTo>
                  <a:pt x="839677" y="1154844"/>
                </a:lnTo>
                <a:lnTo>
                  <a:pt x="880232" y="1135574"/>
                </a:lnTo>
                <a:lnTo>
                  <a:pt x="918972" y="1113473"/>
                </a:lnTo>
                <a:lnTo>
                  <a:pt x="955776" y="1088689"/>
                </a:lnTo>
                <a:lnTo>
                  <a:pt x="990524" y="1061366"/>
                </a:lnTo>
                <a:lnTo>
                  <a:pt x="1023096" y="1031652"/>
                </a:lnTo>
                <a:lnTo>
                  <a:pt x="1053373" y="999694"/>
                </a:lnTo>
                <a:lnTo>
                  <a:pt x="1081235" y="965637"/>
                </a:lnTo>
                <a:lnTo>
                  <a:pt x="1106562" y="929629"/>
                </a:lnTo>
                <a:lnTo>
                  <a:pt x="1129234" y="891815"/>
                </a:lnTo>
                <a:lnTo>
                  <a:pt x="1149132" y="852342"/>
                </a:lnTo>
                <a:lnTo>
                  <a:pt x="1166135" y="811358"/>
                </a:lnTo>
                <a:lnTo>
                  <a:pt x="1180123" y="769007"/>
                </a:lnTo>
                <a:lnTo>
                  <a:pt x="1190977" y="725436"/>
                </a:lnTo>
                <a:lnTo>
                  <a:pt x="1198577" y="680793"/>
                </a:lnTo>
                <a:lnTo>
                  <a:pt x="1202803" y="635224"/>
                </a:lnTo>
                <a:lnTo>
                  <a:pt x="1203536" y="588874"/>
                </a:lnTo>
                <a:lnTo>
                  <a:pt x="1200654" y="54189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75504" y="4084650"/>
            <a:ext cx="786616" cy="786616"/>
          </a:xfrm>
          <a:custGeom>
            <a:avLst/>
            <a:gdLst/>
            <a:ahLst/>
            <a:cxnLst/>
            <a:rect l="l" t="t" r="r" b="b"/>
            <a:pathLst>
              <a:path w="1203959" h="1203960">
                <a:moveTo>
                  <a:pt x="1130271" y="313481"/>
                </a:moveTo>
                <a:lnTo>
                  <a:pt x="1106275" y="273353"/>
                </a:lnTo>
                <a:lnTo>
                  <a:pt x="1079368" y="235399"/>
                </a:lnTo>
                <a:lnTo>
                  <a:pt x="1049721" y="199758"/>
                </a:lnTo>
                <a:lnTo>
                  <a:pt x="1017502" y="166568"/>
                </a:lnTo>
                <a:lnTo>
                  <a:pt x="982880" y="135967"/>
                </a:lnTo>
                <a:lnTo>
                  <a:pt x="946027" y="108096"/>
                </a:lnTo>
                <a:lnTo>
                  <a:pt x="907110" y="83091"/>
                </a:lnTo>
                <a:lnTo>
                  <a:pt x="866300" y="61093"/>
                </a:lnTo>
                <a:lnTo>
                  <a:pt x="823766" y="42240"/>
                </a:lnTo>
                <a:lnTo>
                  <a:pt x="779677" y="26670"/>
                </a:lnTo>
                <a:lnTo>
                  <a:pt x="734204" y="14522"/>
                </a:lnTo>
                <a:lnTo>
                  <a:pt x="687516" y="5935"/>
                </a:lnTo>
                <a:lnTo>
                  <a:pt x="639782" y="1048"/>
                </a:lnTo>
                <a:lnTo>
                  <a:pt x="591171" y="0"/>
                </a:lnTo>
                <a:lnTo>
                  <a:pt x="541854" y="2928"/>
                </a:lnTo>
                <a:lnTo>
                  <a:pt x="495232" y="9411"/>
                </a:lnTo>
                <a:lnTo>
                  <a:pt x="449946" y="19311"/>
                </a:lnTo>
                <a:lnTo>
                  <a:pt x="406117" y="32481"/>
                </a:lnTo>
                <a:lnTo>
                  <a:pt x="363864" y="48774"/>
                </a:lnTo>
                <a:lnTo>
                  <a:pt x="323308" y="68044"/>
                </a:lnTo>
                <a:lnTo>
                  <a:pt x="284568" y="90145"/>
                </a:lnTo>
                <a:lnTo>
                  <a:pt x="247764" y="114930"/>
                </a:lnTo>
                <a:lnTo>
                  <a:pt x="213016" y="142252"/>
                </a:lnTo>
                <a:lnTo>
                  <a:pt x="180443" y="171966"/>
                </a:lnTo>
                <a:lnTo>
                  <a:pt x="150166" y="203924"/>
                </a:lnTo>
                <a:lnTo>
                  <a:pt x="122304" y="237981"/>
                </a:lnTo>
                <a:lnTo>
                  <a:pt x="96977" y="273989"/>
                </a:lnTo>
                <a:lnTo>
                  <a:pt x="74305" y="311803"/>
                </a:lnTo>
                <a:lnTo>
                  <a:pt x="54408" y="351276"/>
                </a:lnTo>
                <a:lnTo>
                  <a:pt x="37405" y="392261"/>
                </a:lnTo>
                <a:lnTo>
                  <a:pt x="23416" y="434611"/>
                </a:lnTo>
                <a:lnTo>
                  <a:pt x="12561" y="478182"/>
                </a:lnTo>
                <a:lnTo>
                  <a:pt x="4960" y="522825"/>
                </a:lnTo>
                <a:lnTo>
                  <a:pt x="733" y="568395"/>
                </a:lnTo>
                <a:lnTo>
                  <a:pt x="0" y="614744"/>
                </a:lnTo>
                <a:lnTo>
                  <a:pt x="2879" y="661728"/>
                </a:lnTo>
                <a:lnTo>
                  <a:pt x="9364" y="708350"/>
                </a:lnTo>
                <a:lnTo>
                  <a:pt x="19266" y="753636"/>
                </a:lnTo>
                <a:lnTo>
                  <a:pt x="32437" y="797465"/>
                </a:lnTo>
                <a:lnTo>
                  <a:pt x="48732" y="839718"/>
                </a:lnTo>
                <a:lnTo>
                  <a:pt x="68004" y="880274"/>
                </a:lnTo>
                <a:lnTo>
                  <a:pt x="90106" y="919014"/>
                </a:lnTo>
                <a:lnTo>
                  <a:pt x="114893" y="955817"/>
                </a:lnTo>
                <a:lnTo>
                  <a:pt x="142217" y="990565"/>
                </a:lnTo>
                <a:lnTo>
                  <a:pt x="171931" y="1023138"/>
                </a:lnTo>
                <a:lnTo>
                  <a:pt x="203891" y="1053414"/>
                </a:lnTo>
                <a:lnTo>
                  <a:pt x="237949" y="1081276"/>
                </a:lnTo>
                <a:lnTo>
                  <a:pt x="273958" y="1106602"/>
                </a:lnTo>
                <a:lnTo>
                  <a:pt x="311772" y="1129274"/>
                </a:lnTo>
                <a:lnTo>
                  <a:pt x="351245" y="1149171"/>
                </a:lnTo>
                <a:lnTo>
                  <a:pt x="392230" y="1166173"/>
                </a:lnTo>
                <a:lnTo>
                  <a:pt x="434581" y="1180161"/>
                </a:lnTo>
                <a:lnTo>
                  <a:pt x="478150" y="1191014"/>
                </a:lnTo>
                <a:lnTo>
                  <a:pt x="522793" y="1198614"/>
                </a:lnTo>
                <a:lnTo>
                  <a:pt x="568362" y="1202840"/>
                </a:lnTo>
                <a:lnTo>
                  <a:pt x="614710" y="1203572"/>
                </a:lnTo>
                <a:lnTo>
                  <a:pt x="661692" y="1200690"/>
                </a:lnTo>
                <a:lnTo>
                  <a:pt x="708313" y="1194207"/>
                </a:lnTo>
                <a:lnTo>
                  <a:pt x="753597" y="1184307"/>
                </a:lnTo>
                <a:lnTo>
                  <a:pt x="797424" y="1171138"/>
                </a:lnTo>
                <a:lnTo>
                  <a:pt x="839676" y="1154844"/>
                </a:lnTo>
                <a:lnTo>
                  <a:pt x="880231" y="1135574"/>
                </a:lnTo>
                <a:lnTo>
                  <a:pt x="918970" y="1113473"/>
                </a:lnTo>
                <a:lnTo>
                  <a:pt x="955773" y="1088689"/>
                </a:lnTo>
                <a:lnTo>
                  <a:pt x="990520" y="1061366"/>
                </a:lnTo>
                <a:lnTo>
                  <a:pt x="1023092" y="1031652"/>
                </a:lnTo>
                <a:lnTo>
                  <a:pt x="1053369" y="999694"/>
                </a:lnTo>
                <a:lnTo>
                  <a:pt x="1081230" y="965637"/>
                </a:lnTo>
                <a:lnTo>
                  <a:pt x="1106557" y="929629"/>
                </a:lnTo>
                <a:lnTo>
                  <a:pt x="1129229" y="891815"/>
                </a:lnTo>
                <a:lnTo>
                  <a:pt x="1149126" y="852342"/>
                </a:lnTo>
                <a:lnTo>
                  <a:pt x="1166129" y="811358"/>
                </a:lnTo>
                <a:lnTo>
                  <a:pt x="1180118" y="769007"/>
                </a:lnTo>
                <a:lnTo>
                  <a:pt x="1190972" y="725436"/>
                </a:lnTo>
                <a:lnTo>
                  <a:pt x="1198573" y="680793"/>
                </a:lnTo>
                <a:lnTo>
                  <a:pt x="1202800" y="635224"/>
                </a:lnTo>
                <a:lnTo>
                  <a:pt x="1203534" y="588874"/>
                </a:lnTo>
                <a:lnTo>
                  <a:pt x="1200654" y="54189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02568" y="4084613"/>
            <a:ext cx="517773" cy="786616"/>
          </a:xfrm>
          <a:custGeom>
            <a:avLst/>
            <a:gdLst/>
            <a:ahLst/>
            <a:cxnLst/>
            <a:rect l="l" t="t" r="r" b="b"/>
            <a:pathLst>
              <a:path w="792479" h="1203960">
                <a:moveTo>
                  <a:pt x="0" y="1172946"/>
                </a:moveTo>
                <a:lnTo>
                  <a:pt x="45679" y="1186186"/>
                </a:lnTo>
                <a:lnTo>
                  <a:pt x="92773" y="1195836"/>
                </a:lnTo>
                <a:lnTo>
                  <a:pt x="141124" y="1201741"/>
                </a:lnTo>
                <a:lnTo>
                  <a:pt x="190576" y="1203744"/>
                </a:lnTo>
                <a:lnTo>
                  <a:pt x="237612" y="1201933"/>
                </a:lnTo>
                <a:lnTo>
                  <a:pt x="283659" y="1196590"/>
                </a:lnTo>
                <a:lnTo>
                  <a:pt x="328581" y="1187848"/>
                </a:lnTo>
                <a:lnTo>
                  <a:pt x="372246" y="1175841"/>
                </a:lnTo>
                <a:lnTo>
                  <a:pt x="414519" y="1160703"/>
                </a:lnTo>
                <a:lnTo>
                  <a:pt x="455267" y="1142568"/>
                </a:lnTo>
                <a:lnTo>
                  <a:pt x="494356" y="1121570"/>
                </a:lnTo>
                <a:lnTo>
                  <a:pt x="531652" y="1097842"/>
                </a:lnTo>
                <a:lnTo>
                  <a:pt x="567021" y="1071518"/>
                </a:lnTo>
                <a:lnTo>
                  <a:pt x="600329" y="1042732"/>
                </a:lnTo>
                <a:lnTo>
                  <a:pt x="631443" y="1011618"/>
                </a:lnTo>
                <a:lnTo>
                  <a:pt x="660229" y="978310"/>
                </a:lnTo>
                <a:lnTo>
                  <a:pt x="686552" y="942941"/>
                </a:lnTo>
                <a:lnTo>
                  <a:pt x="710280" y="905645"/>
                </a:lnTo>
                <a:lnTo>
                  <a:pt x="731279" y="866557"/>
                </a:lnTo>
                <a:lnTo>
                  <a:pt x="749414" y="825809"/>
                </a:lnTo>
                <a:lnTo>
                  <a:pt x="764551" y="783536"/>
                </a:lnTo>
                <a:lnTo>
                  <a:pt x="776558" y="739871"/>
                </a:lnTo>
                <a:lnTo>
                  <a:pt x="785300" y="694948"/>
                </a:lnTo>
                <a:lnTo>
                  <a:pt x="790643" y="648902"/>
                </a:lnTo>
                <a:lnTo>
                  <a:pt x="792454" y="601865"/>
                </a:lnTo>
                <a:lnTo>
                  <a:pt x="790643" y="554829"/>
                </a:lnTo>
                <a:lnTo>
                  <a:pt x="785300" y="508782"/>
                </a:lnTo>
                <a:lnTo>
                  <a:pt x="776558" y="463860"/>
                </a:lnTo>
                <a:lnTo>
                  <a:pt x="764551" y="420196"/>
                </a:lnTo>
                <a:lnTo>
                  <a:pt x="749414" y="377923"/>
                </a:lnTo>
                <a:lnTo>
                  <a:pt x="731279" y="337176"/>
                </a:lnTo>
                <a:lnTo>
                  <a:pt x="710280" y="298088"/>
                </a:lnTo>
                <a:lnTo>
                  <a:pt x="686552" y="260793"/>
                </a:lnTo>
                <a:lnTo>
                  <a:pt x="660229" y="225425"/>
                </a:lnTo>
                <a:lnTo>
                  <a:pt x="631443" y="192118"/>
                </a:lnTo>
                <a:lnTo>
                  <a:pt x="600329" y="161005"/>
                </a:lnTo>
                <a:lnTo>
                  <a:pt x="567021" y="132220"/>
                </a:lnTo>
                <a:lnTo>
                  <a:pt x="531652" y="105897"/>
                </a:lnTo>
                <a:lnTo>
                  <a:pt x="494356" y="82170"/>
                </a:lnTo>
                <a:lnTo>
                  <a:pt x="455267" y="61172"/>
                </a:lnTo>
                <a:lnTo>
                  <a:pt x="414519" y="43038"/>
                </a:lnTo>
                <a:lnTo>
                  <a:pt x="372246" y="27901"/>
                </a:lnTo>
                <a:lnTo>
                  <a:pt x="328581" y="15895"/>
                </a:lnTo>
                <a:lnTo>
                  <a:pt x="283659" y="7153"/>
                </a:lnTo>
                <a:lnTo>
                  <a:pt x="237612" y="1810"/>
                </a:lnTo>
                <a:lnTo>
                  <a:pt x="190576" y="0"/>
                </a:lnTo>
              </a:path>
            </a:pathLst>
          </a:custGeom>
          <a:ln w="50800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68677" y="4084613"/>
            <a:ext cx="393308" cy="783297"/>
          </a:xfrm>
          <a:custGeom>
            <a:avLst/>
            <a:gdLst/>
            <a:ahLst/>
            <a:cxnLst/>
            <a:rect l="l" t="t" r="r" b="b"/>
            <a:pathLst>
              <a:path w="601979" h="1198879">
                <a:moveTo>
                  <a:pt x="77000" y="1198867"/>
                </a:moveTo>
                <a:lnTo>
                  <a:pt x="123162" y="1191132"/>
                </a:lnTo>
                <a:lnTo>
                  <a:pt x="168066" y="1179963"/>
                </a:lnTo>
                <a:lnTo>
                  <a:pt x="211569" y="1165504"/>
                </a:lnTo>
                <a:lnTo>
                  <a:pt x="253531" y="1147894"/>
                </a:lnTo>
                <a:lnTo>
                  <a:pt x="293810" y="1127276"/>
                </a:lnTo>
                <a:lnTo>
                  <a:pt x="332265" y="1103790"/>
                </a:lnTo>
                <a:lnTo>
                  <a:pt x="368754" y="1077578"/>
                </a:lnTo>
                <a:lnTo>
                  <a:pt x="403137" y="1048782"/>
                </a:lnTo>
                <a:lnTo>
                  <a:pt x="435271" y="1017542"/>
                </a:lnTo>
                <a:lnTo>
                  <a:pt x="465016" y="984000"/>
                </a:lnTo>
                <a:lnTo>
                  <a:pt x="492230" y="948298"/>
                </a:lnTo>
                <a:lnTo>
                  <a:pt x="516771" y="910577"/>
                </a:lnTo>
                <a:lnTo>
                  <a:pt x="538499" y="870978"/>
                </a:lnTo>
                <a:lnTo>
                  <a:pt x="557272" y="829642"/>
                </a:lnTo>
                <a:lnTo>
                  <a:pt x="572949" y="786711"/>
                </a:lnTo>
                <a:lnTo>
                  <a:pt x="585388" y="742327"/>
                </a:lnTo>
                <a:lnTo>
                  <a:pt x="594448" y="696630"/>
                </a:lnTo>
                <a:lnTo>
                  <a:pt x="599987" y="649762"/>
                </a:lnTo>
                <a:lnTo>
                  <a:pt x="601865" y="601865"/>
                </a:lnTo>
                <a:lnTo>
                  <a:pt x="600054" y="554829"/>
                </a:lnTo>
                <a:lnTo>
                  <a:pt x="594711" y="508782"/>
                </a:lnTo>
                <a:lnTo>
                  <a:pt x="585969" y="463860"/>
                </a:lnTo>
                <a:lnTo>
                  <a:pt x="573963" y="420196"/>
                </a:lnTo>
                <a:lnTo>
                  <a:pt x="558825" y="377923"/>
                </a:lnTo>
                <a:lnTo>
                  <a:pt x="540690" y="337176"/>
                </a:lnTo>
                <a:lnTo>
                  <a:pt x="519692" y="298088"/>
                </a:lnTo>
                <a:lnTo>
                  <a:pt x="495964" y="260793"/>
                </a:lnTo>
                <a:lnTo>
                  <a:pt x="469641" y="225425"/>
                </a:lnTo>
                <a:lnTo>
                  <a:pt x="440855" y="192118"/>
                </a:lnTo>
                <a:lnTo>
                  <a:pt x="409742" y="161005"/>
                </a:lnTo>
                <a:lnTo>
                  <a:pt x="376434" y="132220"/>
                </a:lnTo>
                <a:lnTo>
                  <a:pt x="341066" y="105897"/>
                </a:lnTo>
                <a:lnTo>
                  <a:pt x="303771" y="82170"/>
                </a:lnTo>
                <a:lnTo>
                  <a:pt x="264683" y="61172"/>
                </a:lnTo>
                <a:lnTo>
                  <a:pt x="223936" y="43038"/>
                </a:lnTo>
                <a:lnTo>
                  <a:pt x="181664" y="27901"/>
                </a:lnTo>
                <a:lnTo>
                  <a:pt x="138000" y="15895"/>
                </a:lnTo>
                <a:lnTo>
                  <a:pt x="93079" y="7153"/>
                </a:lnTo>
                <a:lnTo>
                  <a:pt x="47034" y="1810"/>
                </a:lnTo>
                <a:lnTo>
                  <a:pt x="0" y="0"/>
                </a:lnTo>
              </a:path>
            </a:pathLst>
          </a:custGeom>
          <a:ln w="50800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0509" y="5103388"/>
            <a:ext cx="84520" cy="84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2367" y="5200942"/>
            <a:ext cx="121146" cy="219058"/>
          </a:xfrm>
          <a:custGeom>
            <a:avLst/>
            <a:gdLst/>
            <a:ahLst/>
            <a:cxnLst/>
            <a:rect l="l" t="t" r="r" b="b"/>
            <a:pathLst>
              <a:path w="185419" h="335279">
                <a:moveTo>
                  <a:pt x="119976" y="0"/>
                </a:moveTo>
                <a:lnTo>
                  <a:pt x="64909" y="0"/>
                </a:lnTo>
                <a:lnTo>
                  <a:pt x="39706" y="5122"/>
                </a:lnTo>
                <a:lnTo>
                  <a:pt x="19067" y="19069"/>
                </a:lnTo>
                <a:lnTo>
                  <a:pt x="5121" y="39712"/>
                </a:lnTo>
                <a:lnTo>
                  <a:pt x="0" y="64922"/>
                </a:lnTo>
                <a:lnTo>
                  <a:pt x="2" y="178447"/>
                </a:lnTo>
                <a:lnTo>
                  <a:pt x="2476" y="190602"/>
                </a:lnTo>
                <a:lnTo>
                  <a:pt x="9202" y="200552"/>
                </a:lnTo>
                <a:lnTo>
                  <a:pt x="19153" y="207272"/>
                </a:lnTo>
                <a:lnTo>
                  <a:pt x="31292" y="209740"/>
                </a:lnTo>
                <a:lnTo>
                  <a:pt x="34709" y="209740"/>
                </a:lnTo>
                <a:lnTo>
                  <a:pt x="34711" y="303695"/>
                </a:lnTo>
                <a:lnTo>
                  <a:pt x="37182" y="315844"/>
                </a:lnTo>
                <a:lnTo>
                  <a:pt x="43904" y="325794"/>
                </a:lnTo>
                <a:lnTo>
                  <a:pt x="53853" y="332518"/>
                </a:lnTo>
                <a:lnTo>
                  <a:pt x="66001" y="334987"/>
                </a:lnTo>
                <a:lnTo>
                  <a:pt x="118897" y="334987"/>
                </a:lnTo>
                <a:lnTo>
                  <a:pt x="131047" y="332518"/>
                </a:lnTo>
                <a:lnTo>
                  <a:pt x="140998" y="325793"/>
                </a:lnTo>
                <a:lnTo>
                  <a:pt x="147721" y="315839"/>
                </a:lnTo>
                <a:lnTo>
                  <a:pt x="148207" y="313448"/>
                </a:lnTo>
                <a:lnTo>
                  <a:pt x="60705" y="313448"/>
                </a:lnTo>
                <a:lnTo>
                  <a:pt x="56235" y="308978"/>
                </a:lnTo>
                <a:lnTo>
                  <a:pt x="56235" y="188214"/>
                </a:lnTo>
                <a:lnTo>
                  <a:pt x="25996" y="188214"/>
                </a:lnTo>
                <a:lnTo>
                  <a:pt x="21526" y="183743"/>
                </a:lnTo>
                <a:lnTo>
                  <a:pt x="21526" y="64922"/>
                </a:lnTo>
                <a:lnTo>
                  <a:pt x="24940" y="48049"/>
                </a:lnTo>
                <a:lnTo>
                  <a:pt x="34245" y="34258"/>
                </a:lnTo>
                <a:lnTo>
                  <a:pt x="48036" y="24953"/>
                </a:lnTo>
                <a:lnTo>
                  <a:pt x="64909" y="21539"/>
                </a:lnTo>
                <a:lnTo>
                  <a:pt x="167499" y="21539"/>
                </a:lnTo>
                <a:lnTo>
                  <a:pt x="165830" y="19069"/>
                </a:lnTo>
                <a:lnTo>
                  <a:pt x="145187" y="5122"/>
                </a:lnTo>
                <a:lnTo>
                  <a:pt x="119976" y="0"/>
                </a:lnTo>
                <a:close/>
              </a:path>
              <a:path w="185419" h="335279">
                <a:moveTo>
                  <a:pt x="167499" y="21539"/>
                </a:moveTo>
                <a:lnTo>
                  <a:pt x="119989" y="21539"/>
                </a:lnTo>
                <a:lnTo>
                  <a:pt x="136862" y="24953"/>
                </a:lnTo>
                <a:lnTo>
                  <a:pt x="150653" y="34258"/>
                </a:lnTo>
                <a:lnTo>
                  <a:pt x="159958" y="48049"/>
                </a:lnTo>
                <a:lnTo>
                  <a:pt x="163372" y="64922"/>
                </a:lnTo>
                <a:lnTo>
                  <a:pt x="163360" y="183743"/>
                </a:lnTo>
                <a:lnTo>
                  <a:pt x="158902" y="188214"/>
                </a:lnTo>
                <a:lnTo>
                  <a:pt x="128663" y="188214"/>
                </a:lnTo>
                <a:lnTo>
                  <a:pt x="128663" y="308978"/>
                </a:lnTo>
                <a:lnTo>
                  <a:pt x="124193" y="313448"/>
                </a:lnTo>
                <a:lnTo>
                  <a:pt x="148207" y="313448"/>
                </a:lnTo>
                <a:lnTo>
                  <a:pt x="150190" y="303695"/>
                </a:lnTo>
                <a:lnTo>
                  <a:pt x="150190" y="209740"/>
                </a:lnTo>
                <a:lnTo>
                  <a:pt x="153606" y="209740"/>
                </a:lnTo>
                <a:lnTo>
                  <a:pt x="165764" y="207270"/>
                </a:lnTo>
                <a:lnTo>
                  <a:pt x="175715" y="200545"/>
                </a:lnTo>
                <a:lnTo>
                  <a:pt x="182433" y="190591"/>
                </a:lnTo>
                <a:lnTo>
                  <a:pt x="184899" y="178447"/>
                </a:lnTo>
                <a:lnTo>
                  <a:pt x="184899" y="64922"/>
                </a:lnTo>
                <a:lnTo>
                  <a:pt x="179777" y="39712"/>
                </a:lnTo>
                <a:lnTo>
                  <a:pt x="167499" y="215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94321" y="4946683"/>
            <a:ext cx="421520" cy="571482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3659" spc="-327" dirty="0">
                <a:solidFill>
                  <a:srgbClr val="00B7E2"/>
                </a:solidFill>
                <a:latin typeface="Trebuchet MS"/>
                <a:cs typeface="Trebuchet MS"/>
              </a:rPr>
              <a:t>13</a:t>
            </a:r>
            <a:endParaRPr sz="365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52099" y="5103388"/>
            <a:ext cx="84520" cy="84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333952" y="5200942"/>
            <a:ext cx="121146" cy="219058"/>
          </a:xfrm>
          <a:custGeom>
            <a:avLst/>
            <a:gdLst/>
            <a:ahLst/>
            <a:cxnLst/>
            <a:rect l="l" t="t" r="r" b="b"/>
            <a:pathLst>
              <a:path w="185420" h="335279">
                <a:moveTo>
                  <a:pt x="119976" y="0"/>
                </a:moveTo>
                <a:lnTo>
                  <a:pt x="64909" y="0"/>
                </a:lnTo>
                <a:lnTo>
                  <a:pt x="39706" y="5122"/>
                </a:lnTo>
                <a:lnTo>
                  <a:pt x="19067" y="19069"/>
                </a:lnTo>
                <a:lnTo>
                  <a:pt x="5121" y="39712"/>
                </a:lnTo>
                <a:lnTo>
                  <a:pt x="0" y="64922"/>
                </a:lnTo>
                <a:lnTo>
                  <a:pt x="2" y="178447"/>
                </a:lnTo>
                <a:lnTo>
                  <a:pt x="2476" y="190602"/>
                </a:lnTo>
                <a:lnTo>
                  <a:pt x="9202" y="200552"/>
                </a:lnTo>
                <a:lnTo>
                  <a:pt x="19153" y="207272"/>
                </a:lnTo>
                <a:lnTo>
                  <a:pt x="31292" y="209740"/>
                </a:lnTo>
                <a:lnTo>
                  <a:pt x="34709" y="209740"/>
                </a:lnTo>
                <a:lnTo>
                  <a:pt x="34711" y="303695"/>
                </a:lnTo>
                <a:lnTo>
                  <a:pt x="37182" y="315844"/>
                </a:lnTo>
                <a:lnTo>
                  <a:pt x="43904" y="325794"/>
                </a:lnTo>
                <a:lnTo>
                  <a:pt x="53853" y="332518"/>
                </a:lnTo>
                <a:lnTo>
                  <a:pt x="66001" y="334987"/>
                </a:lnTo>
                <a:lnTo>
                  <a:pt x="118897" y="334987"/>
                </a:lnTo>
                <a:lnTo>
                  <a:pt x="131047" y="332518"/>
                </a:lnTo>
                <a:lnTo>
                  <a:pt x="140998" y="325793"/>
                </a:lnTo>
                <a:lnTo>
                  <a:pt x="147721" y="315839"/>
                </a:lnTo>
                <a:lnTo>
                  <a:pt x="148207" y="313448"/>
                </a:lnTo>
                <a:lnTo>
                  <a:pt x="60705" y="313448"/>
                </a:lnTo>
                <a:lnTo>
                  <a:pt x="56235" y="308978"/>
                </a:lnTo>
                <a:lnTo>
                  <a:pt x="56235" y="188214"/>
                </a:lnTo>
                <a:lnTo>
                  <a:pt x="25996" y="188214"/>
                </a:lnTo>
                <a:lnTo>
                  <a:pt x="21526" y="183743"/>
                </a:lnTo>
                <a:lnTo>
                  <a:pt x="21526" y="64922"/>
                </a:lnTo>
                <a:lnTo>
                  <a:pt x="24940" y="48049"/>
                </a:lnTo>
                <a:lnTo>
                  <a:pt x="34245" y="34258"/>
                </a:lnTo>
                <a:lnTo>
                  <a:pt x="48036" y="24953"/>
                </a:lnTo>
                <a:lnTo>
                  <a:pt x="64909" y="21539"/>
                </a:lnTo>
                <a:lnTo>
                  <a:pt x="167499" y="21539"/>
                </a:lnTo>
                <a:lnTo>
                  <a:pt x="165830" y="19069"/>
                </a:lnTo>
                <a:lnTo>
                  <a:pt x="145187" y="5122"/>
                </a:lnTo>
                <a:lnTo>
                  <a:pt x="119976" y="0"/>
                </a:lnTo>
                <a:close/>
              </a:path>
              <a:path w="185420" h="335279">
                <a:moveTo>
                  <a:pt x="167499" y="21539"/>
                </a:moveTo>
                <a:lnTo>
                  <a:pt x="119989" y="21539"/>
                </a:lnTo>
                <a:lnTo>
                  <a:pt x="136862" y="24953"/>
                </a:lnTo>
                <a:lnTo>
                  <a:pt x="150653" y="34258"/>
                </a:lnTo>
                <a:lnTo>
                  <a:pt x="159958" y="48049"/>
                </a:lnTo>
                <a:lnTo>
                  <a:pt x="163372" y="64922"/>
                </a:lnTo>
                <a:lnTo>
                  <a:pt x="163360" y="183743"/>
                </a:lnTo>
                <a:lnTo>
                  <a:pt x="158902" y="188214"/>
                </a:lnTo>
                <a:lnTo>
                  <a:pt x="128663" y="188214"/>
                </a:lnTo>
                <a:lnTo>
                  <a:pt x="128663" y="308978"/>
                </a:lnTo>
                <a:lnTo>
                  <a:pt x="124193" y="313448"/>
                </a:lnTo>
                <a:lnTo>
                  <a:pt x="148207" y="313448"/>
                </a:lnTo>
                <a:lnTo>
                  <a:pt x="150190" y="303695"/>
                </a:lnTo>
                <a:lnTo>
                  <a:pt x="150190" y="209740"/>
                </a:lnTo>
                <a:lnTo>
                  <a:pt x="153606" y="209740"/>
                </a:lnTo>
                <a:lnTo>
                  <a:pt x="165764" y="207270"/>
                </a:lnTo>
                <a:lnTo>
                  <a:pt x="175715" y="200545"/>
                </a:lnTo>
                <a:lnTo>
                  <a:pt x="182433" y="190591"/>
                </a:lnTo>
                <a:lnTo>
                  <a:pt x="184899" y="178447"/>
                </a:lnTo>
                <a:lnTo>
                  <a:pt x="184899" y="64922"/>
                </a:lnTo>
                <a:lnTo>
                  <a:pt x="179777" y="39712"/>
                </a:lnTo>
                <a:lnTo>
                  <a:pt x="167499" y="215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35915" y="4946683"/>
            <a:ext cx="420690" cy="571482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3659" spc="-330" dirty="0">
                <a:solidFill>
                  <a:srgbClr val="00B7E2"/>
                </a:solidFill>
                <a:latin typeface="Trebuchet MS"/>
                <a:cs typeface="Trebuchet MS"/>
              </a:rPr>
              <a:t>16</a:t>
            </a:r>
            <a:endParaRPr sz="3659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93686" y="5103388"/>
            <a:ext cx="84527" cy="84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75546" y="5200942"/>
            <a:ext cx="121146" cy="219058"/>
          </a:xfrm>
          <a:custGeom>
            <a:avLst/>
            <a:gdLst/>
            <a:ahLst/>
            <a:cxnLst/>
            <a:rect l="l" t="t" r="r" b="b"/>
            <a:pathLst>
              <a:path w="185420" h="335279">
                <a:moveTo>
                  <a:pt x="119976" y="0"/>
                </a:moveTo>
                <a:lnTo>
                  <a:pt x="64909" y="0"/>
                </a:lnTo>
                <a:lnTo>
                  <a:pt x="39706" y="5122"/>
                </a:lnTo>
                <a:lnTo>
                  <a:pt x="19067" y="19069"/>
                </a:lnTo>
                <a:lnTo>
                  <a:pt x="5121" y="39712"/>
                </a:lnTo>
                <a:lnTo>
                  <a:pt x="0" y="64922"/>
                </a:lnTo>
                <a:lnTo>
                  <a:pt x="2" y="178447"/>
                </a:lnTo>
                <a:lnTo>
                  <a:pt x="2476" y="190602"/>
                </a:lnTo>
                <a:lnTo>
                  <a:pt x="9202" y="200552"/>
                </a:lnTo>
                <a:lnTo>
                  <a:pt x="19153" y="207272"/>
                </a:lnTo>
                <a:lnTo>
                  <a:pt x="31292" y="209740"/>
                </a:lnTo>
                <a:lnTo>
                  <a:pt x="34709" y="209740"/>
                </a:lnTo>
                <a:lnTo>
                  <a:pt x="34711" y="303695"/>
                </a:lnTo>
                <a:lnTo>
                  <a:pt x="37182" y="315844"/>
                </a:lnTo>
                <a:lnTo>
                  <a:pt x="43904" y="325794"/>
                </a:lnTo>
                <a:lnTo>
                  <a:pt x="53853" y="332518"/>
                </a:lnTo>
                <a:lnTo>
                  <a:pt x="66001" y="334987"/>
                </a:lnTo>
                <a:lnTo>
                  <a:pt x="118897" y="334987"/>
                </a:lnTo>
                <a:lnTo>
                  <a:pt x="131052" y="332518"/>
                </a:lnTo>
                <a:lnTo>
                  <a:pt x="141002" y="325793"/>
                </a:lnTo>
                <a:lnTo>
                  <a:pt x="147723" y="315839"/>
                </a:lnTo>
                <a:lnTo>
                  <a:pt x="148209" y="313448"/>
                </a:lnTo>
                <a:lnTo>
                  <a:pt x="60705" y="313448"/>
                </a:lnTo>
                <a:lnTo>
                  <a:pt x="56235" y="308978"/>
                </a:lnTo>
                <a:lnTo>
                  <a:pt x="56235" y="188214"/>
                </a:lnTo>
                <a:lnTo>
                  <a:pt x="25996" y="188214"/>
                </a:lnTo>
                <a:lnTo>
                  <a:pt x="21513" y="183743"/>
                </a:lnTo>
                <a:lnTo>
                  <a:pt x="21513" y="64922"/>
                </a:lnTo>
                <a:lnTo>
                  <a:pt x="24931" y="48049"/>
                </a:lnTo>
                <a:lnTo>
                  <a:pt x="34243" y="34258"/>
                </a:lnTo>
                <a:lnTo>
                  <a:pt x="48040" y="24953"/>
                </a:lnTo>
                <a:lnTo>
                  <a:pt x="64909" y="21539"/>
                </a:lnTo>
                <a:lnTo>
                  <a:pt x="167506" y="21539"/>
                </a:lnTo>
                <a:lnTo>
                  <a:pt x="165836" y="19069"/>
                </a:lnTo>
                <a:lnTo>
                  <a:pt x="145189" y="5122"/>
                </a:lnTo>
                <a:lnTo>
                  <a:pt x="119976" y="0"/>
                </a:lnTo>
                <a:close/>
              </a:path>
              <a:path w="185420" h="335279">
                <a:moveTo>
                  <a:pt x="167506" y="21539"/>
                </a:moveTo>
                <a:lnTo>
                  <a:pt x="119989" y="21539"/>
                </a:lnTo>
                <a:lnTo>
                  <a:pt x="136862" y="24953"/>
                </a:lnTo>
                <a:lnTo>
                  <a:pt x="150653" y="34258"/>
                </a:lnTo>
                <a:lnTo>
                  <a:pt x="159958" y="48049"/>
                </a:lnTo>
                <a:lnTo>
                  <a:pt x="163372" y="64922"/>
                </a:lnTo>
                <a:lnTo>
                  <a:pt x="163360" y="183743"/>
                </a:lnTo>
                <a:lnTo>
                  <a:pt x="158902" y="188214"/>
                </a:lnTo>
                <a:lnTo>
                  <a:pt x="128663" y="188214"/>
                </a:lnTo>
                <a:lnTo>
                  <a:pt x="128663" y="308978"/>
                </a:lnTo>
                <a:lnTo>
                  <a:pt x="124193" y="313448"/>
                </a:lnTo>
                <a:lnTo>
                  <a:pt x="148209" y="313448"/>
                </a:lnTo>
                <a:lnTo>
                  <a:pt x="150190" y="303695"/>
                </a:lnTo>
                <a:lnTo>
                  <a:pt x="150190" y="209740"/>
                </a:lnTo>
                <a:lnTo>
                  <a:pt x="153606" y="209740"/>
                </a:lnTo>
                <a:lnTo>
                  <a:pt x="165760" y="207270"/>
                </a:lnTo>
                <a:lnTo>
                  <a:pt x="175716" y="200545"/>
                </a:lnTo>
                <a:lnTo>
                  <a:pt x="182442" y="190591"/>
                </a:lnTo>
                <a:lnTo>
                  <a:pt x="184911" y="178447"/>
                </a:lnTo>
                <a:lnTo>
                  <a:pt x="184911" y="64922"/>
                </a:lnTo>
                <a:lnTo>
                  <a:pt x="179787" y="39712"/>
                </a:lnTo>
                <a:lnTo>
                  <a:pt x="167506" y="215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9319" y="4584513"/>
            <a:ext cx="597795" cy="169192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1045" spc="69" dirty="0">
                <a:solidFill>
                  <a:srgbClr val="231F20"/>
                </a:solidFill>
                <a:latin typeface="Trebuchet MS"/>
                <a:cs typeface="Trebuchet MS"/>
              </a:rPr>
              <a:t>¬</a:t>
            </a:r>
            <a:r>
              <a:rPr lang="ru-RU" sz="1045" spc="69" dirty="0">
                <a:solidFill>
                  <a:srgbClr val="231F20"/>
                </a:solidFill>
                <a:latin typeface="Trebuchet MS"/>
                <a:cs typeface="Trebuchet MS"/>
              </a:rPr>
              <a:t> часов</a:t>
            </a:r>
            <a:endParaRPr sz="1045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01271" y="4183463"/>
            <a:ext cx="451807" cy="501143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3202" spc="33" dirty="0">
                <a:solidFill>
                  <a:srgbClr val="231F20"/>
                </a:solidFill>
                <a:latin typeface="Trebuchet MS"/>
                <a:cs typeface="Trebuchet MS"/>
              </a:rPr>
              <a:t>56</a:t>
            </a:r>
            <a:endParaRPr sz="3202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29208" y="4584513"/>
            <a:ext cx="486632" cy="169192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1045" spc="69" dirty="0">
                <a:solidFill>
                  <a:srgbClr val="231F20"/>
                </a:solidFill>
                <a:latin typeface="Trebuchet MS"/>
                <a:cs typeface="Trebuchet MS"/>
              </a:rPr>
              <a:t>¬</a:t>
            </a:r>
            <a:r>
              <a:rPr lang="ru-RU" sz="1045" spc="69" dirty="0">
                <a:solidFill>
                  <a:srgbClr val="231F20"/>
                </a:solidFill>
                <a:latin typeface="Trebuchet MS"/>
                <a:cs typeface="Trebuchet MS"/>
              </a:rPr>
              <a:t>часов</a:t>
            </a:r>
            <a:endParaRPr sz="1045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31075" y="4183463"/>
            <a:ext cx="475455" cy="501143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3202" spc="124" dirty="0">
                <a:solidFill>
                  <a:srgbClr val="231F20"/>
                </a:solidFill>
                <a:latin typeface="Trebuchet MS"/>
                <a:cs typeface="Trebuchet MS"/>
              </a:rPr>
              <a:t>48</a:t>
            </a:r>
            <a:endParaRPr sz="3202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70795" y="4584513"/>
            <a:ext cx="485810" cy="169192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sz="1045" spc="69" dirty="0">
                <a:solidFill>
                  <a:srgbClr val="231F20"/>
                </a:solidFill>
                <a:latin typeface="Trebuchet MS"/>
                <a:cs typeface="Trebuchet MS"/>
              </a:rPr>
              <a:t>¬</a:t>
            </a:r>
            <a:r>
              <a:rPr lang="ru-RU" sz="1045" spc="69" dirty="0">
                <a:solidFill>
                  <a:srgbClr val="231F20"/>
                </a:solidFill>
                <a:latin typeface="Trebuchet MS"/>
                <a:cs typeface="Trebuchet MS"/>
              </a:rPr>
              <a:t>часов</a:t>
            </a:r>
            <a:endParaRPr sz="1045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83955" y="4084605"/>
            <a:ext cx="786616" cy="786616"/>
          </a:xfrm>
          <a:custGeom>
            <a:avLst/>
            <a:gdLst/>
            <a:ahLst/>
            <a:cxnLst/>
            <a:rect l="l" t="t" r="r" b="b"/>
            <a:pathLst>
              <a:path w="1203960" h="1203960">
                <a:moveTo>
                  <a:pt x="367601" y="47294"/>
                </a:moveTo>
                <a:lnTo>
                  <a:pt x="325281" y="67175"/>
                </a:lnTo>
                <a:lnTo>
                  <a:pt x="284834" y="90169"/>
                </a:lnTo>
                <a:lnTo>
                  <a:pt x="246416" y="116121"/>
                </a:lnTo>
                <a:lnTo>
                  <a:pt x="210181" y="144875"/>
                </a:lnTo>
                <a:lnTo>
                  <a:pt x="176285" y="176278"/>
                </a:lnTo>
                <a:lnTo>
                  <a:pt x="144882" y="210175"/>
                </a:lnTo>
                <a:lnTo>
                  <a:pt x="116126" y="246409"/>
                </a:lnTo>
                <a:lnTo>
                  <a:pt x="90174" y="284827"/>
                </a:lnTo>
                <a:lnTo>
                  <a:pt x="67179" y="325274"/>
                </a:lnTo>
                <a:lnTo>
                  <a:pt x="47298" y="367594"/>
                </a:lnTo>
                <a:lnTo>
                  <a:pt x="30683" y="411633"/>
                </a:lnTo>
                <a:lnTo>
                  <a:pt x="17491" y="457236"/>
                </a:lnTo>
                <a:lnTo>
                  <a:pt x="7877" y="504247"/>
                </a:lnTo>
                <a:lnTo>
                  <a:pt x="1995" y="552513"/>
                </a:lnTo>
                <a:lnTo>
                  <a:pt x="0" y="601878"/>
                </a:lnTo>
                <a:lnTo>
                  <a:pt x="1810" y="648915"/>
                </a:lnTo>
                <a:lnTo>
                  <a:pt x="7154" y="694961"/>
                </a:lnTo>
                <a:lnTo>
                  <a:pt x="15895" y="739884"/>
                </a:lnTo>
                <a:lnTo>
                  <a:pt x="27902" y="783548"/>
                </a:lnTo>
                <a:lnTo>
                  <a:pt x="43040" y="825822"/>
                </a:lnTo>
                <a:lnTo>
                  <a:pt x="61175" y="866569"/>
                </a:lnTo>
                <a:lnTo>
                  <a:pt x="82173" y="905658"/>
                </a:lnTo>
                <a:lnTo>
                  <a:pt x="105901" y="942954"/>
                </a:lnTo>
                <a:lnTo>
                  <a:pt x="132225" y="978323"/>
                </a:lnTo>
                <a:lnTo>
                  <a:pt x="161011" y="1011631"/>
                </a:lnTo>
                <a:lnTo>
                  <a:pt x="192125" y="1042745"/>
                </a:lnTo>
                <a:lnTo>
                  <a:pt x="225433" y="1071531"/>
                </a:lnTo>
                <a:lnTo>
                  <a:pt x="260802" y="1097855"/>
                </a:lnTo>
                <a:lnTo>
                  <a:pt x="298098" y="1121583"/>
                </a:lnTo>
                <a:lnTo>
                  <a:pt x="337186" y="1142581"/>
                </a:lnTo>
                <a:lnTo>
                  <a:pt x="377934" y="1160716"/>
                </a:lnTo>
                <a:lnTo>
                  <a:pt x="420207" y="1175854"/>
                </a:lnTo>
                <a:lnTo>
                  <a:pt x="463872" y="1187860"/>
                </a:lnTo>
                <a:lnTo>
                  <a:pt x="508795" y="1196602"/>
                </a:lnTo>
                <a:lnTo>
                  <a:pt x="554841" y="1201945"/>
                </a:lnTo>
                <a:lnTo>
                  <a:pt x="601878" y="1203756"/>
                </a:lnTo>
                <a:lnTo>
                  <a:pt x="648915" y="1201945"/>
                </a:lnTo>
                <a:lnTo>
                  <a:pt x="694961" y="1196602"/>
                </a:lnTo>
                <a:lnTo>
                  <a:pt x="739884" y="1187860"/>
                </a:lnTo>
                <a:lnTo>
                  <a:pt x="783548" y="1175854"/>
                </a:lnTo>
                <a:lnTo>
                  <a:pt x="825822" y="1160716"/>
                </a:lnTo>
                <a:lnTo>
                  <a:pt x="866569" y="1142581"/>
                </a:lnTo>
                <a:lnTo>
                  <a:pt x="905658" y="1121583"/>
                </a:lnTo>
                <a:lnTo>
                  <a:pt x="942954" y="1097855"/>
                </a:lnTo>
                <a:lnTo>
                  <a:pt x="978323" y="1071531"/>
                </a:lnTo>
                <a:lnTo>
                  <a:pt x="1011631" y="1042745"/>
                </a:lnTo>
                <a:lnTo>
                  <a:pt x="1042745" y="1011631"/>
                </a:lnTo>
                <a:lnTo>
                  <a:pt x="1071531" y="978323"/>
                </a:lnTo>
                <a:lnTo>
                  <a:pt x="1097855" y="942954"/>
                </a:lnTo>
                <a:lnTo>
                  <a:pt x="1121583" y="905658"/>
                </a:lnTo>
                <a:lnTo>
                  <a:pt x="1142581" y="866569"/>
                </a:lnTo>
                <a:lnTo>
                  <a:pt x="1160716" y="825822"/>
                </a:lnTo>
                <a:lnTo>
                  <a:pt x="1175854" y="783548"/>
                </a:lnTo>
                <a:lnTo>
                  <a:pt x="1187860" y="739884"/>
                </a:lnTo>
                <a:lnTo>
                  <a:pt x="1196602" y="694961"/>
                </a:lnTo>
                <a:lnTo>
                  <a:pt x="1201945" y="648915"/>
                </a:lnTo>
                <a:lnTo>
                  <a:pt x="1203756" y="601878"/>
                </a:lnTo>
                <a:lnTo>
                  <a:pt x="1201945" y="554841"/>
                </a:lnTo>
                <a:lnTo>
                  <a:pt x="1196602" y="508795"/>
                </a:lnTo>
                <a:lnTo>
                  <a:pt x="1187860" y="463872"/>
                </a:lnTo>
                <a:lnTo>
                  <a:pt x="1175854" y="420207"/>
                </a:lnTo>
                <a:lnTo>
                  <a:pt x="1160716" y="377934"/>
                </a:lnTo>
                <a:lnTo>
                  <a:pt x="1142581" y="337186"/>
                </a:lnTo>
                <a:lnTo>
                  <a:pt x="1121583" y="298098"/>
                </a:lnTo>
                <a:lnTo>
                  <a:pt x="1097855" y="260802"/>
                </a:lnTo>
                <a:lnTo>
                  <a:pt x="1071531" y="225433"/>
                </a:lnTo>
                <a:lnTo>
                  <a:pt x="1042745" y="192125"/>
                </a:lnTo>
                <a:lnTo>
                  <a:pt x="1011631" y="161011"/>
                </a:lnTo>
                <a:lnTo>
                  <a:pt x="978323" y="132225"/>
                </a:lnTo>
                <a:lnTo>
                  <a:pt x="942954" y="105901"/>
                </a:lnTo>
                <a:lnTo>
                  <a:pt x="905658" y="82173"/>
                </a:lnTo>
                <a:lnTo>
                  <a:pt x="866569" y="61175"/>
                </a:lnTo>
                <a:lnTo>
                  <a:pt x="825822" y="43040"/>
                </a:lnTo>
                <a:lnTo>
                  <a:pt x="783548" y="27902"/>
                </a:lnTo>
                <a:lnTo>
                  <a:pt x="739884" y="15895"/>
                </a:lnTo>
                <a:lnTo>
                  <a:pt x="694961" y="7154"/>
                </a:lnTo>
                <a:lnTo>
                  <a:pt x="648915" y="1810"/>
                </a:lnTo>
                <a:lnTo>
                  <a:pt x="601878" y="0"/>
                </a:lnTo>
              </a:path>
            </a:pathLst>
          </a:custGeom>
          <a:ln w="50800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953" y="167691"/>
            <a:ext cx="95105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4142" y="4198503"/>
            <a:ext cx="3435223" cy="1122360"/>
          </a:xfrm>
          <a:custGeom>
            <a:avLst/>
            <a:gdLst/>
            <a:ahLst/>
            <a:cxnLst/>
            <a:rect l="l" t="t" r="r" b="b"/>
            <a:pathLst>
              <a:path w="13996669" h="3338829">
                <a:moveTo>
                  <a:pt x="0" y="3338220"/>
                </a:moveTo>
                <a:lnTo>
                  <a:pt x="13996162" y="3338220"/>
                </a:lnTo>
                <a:lnTo>
                  <a:pt x="13996162" y="0"/>
                </a:lnTo>
                <a:lnTo>
                  <a:pt x="0" y="0"/>
                </a:lnTo>
                <a:lnTo>
                  <a:pt x="0" y="3338220"/>
                </a:lnTo>
                <a:close/>
              </a:path>
            </a:pathLst>
          </a:custGeom>
          <a:solidFill>
            <a:srgbClr val="F2EBEB"/>
          </a:solidFill>
        </p:spPr>
        <p:txBody>
          <a:bodyPr wrap="square" lIns="0" tIns="0" rIns="0" bIns="0" rtlCol="0"/>
          <a:lstStyle/>
          <a:p>
            <a:r>
              <a:rPr lang="ru-RU" sz="156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элементы – профилактика  эмоционального выгорания приемных родителей и профилактика возвратов</a:t>
            </a:r>
            <a:endParaRPr sz="1568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9245" y="4198502"/>
            <a:ext cx="1055045" cy="0"/>
          </a:xfrm>
          <a:custGeom>
            <a:avLst/>
            <a:gdLst/>
            <a:ahLst/>
            <a:cxnLst/>
            <a:rect l="l" t="t" r="r" b="b"/>
            <a:pathLst>
              <a:path w="1614805">
                <a:moveTo>
                  <a:pt x="0" y="0"/>
                </a:moveTo>
                <a:lnTo>
                  <a:pt x="1614322" y="0"/>
                </a:lnTo>
              </a:path>
            </a:pathLst>
          </a:custGeom>
          <a:ln w="47256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3543" y="5107272"/>
            <a:ext cx="1055045" cy="0"/>
          </a:xfrm>
          <a:custGeom>
            <a:avLst/>
            <a:gdLst/>
            <a:ahLst/>
            <a:cxnLst/>
            <a:rect l="l" t="t" r="r" b="b"/>
            <a:pathLst>
              <a:path w="1614804">
                <a:moveTo>
                  <a:pt x="0" y="0"/>
                </a:moveTo>
                <a:lnTo>
                  <a:pt x="1614322" y="0"/>
                </a:lnTo>
              </a:path>
            </a:pathLst>
          </a:custGeom>
          <a:ln w="47269">
            <a:solidFill>
              <a:srgbClr val="00B7E2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3936" y="2375324"/>
            <a:ext cx="102476" cy="110774"/>
          </a:xfrm>
          <a:custGeom>
            <a:avLst/>
            <a:gdLst/>
            <a:ahLst/>
            <a:cxnLst/>
            <a:rect l="l" t="t" r="r" b="b"/>
            <a:pathLst>
              <a:path w="156845" h="169544">
                <a:moveTo>
                  <a:pt x="0" y="169341"/>
                </a:moveTo>
                <a:lnTo>
                  <a:pt x="0" y="0"/>
                </a:lnTo>
                <a:lnTo>
                  <a:pt x="156629" y="0"/>
                </a:lnTo>
              </a:path>
            </a:pathLst>
          </a:custGeom>
          <a:ln w="635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226" y="1159131"/>
            <a:ext cx="8427696" cy="871591"/>
          </a:xfrm>
          <a:prstGeom prst="rect">
            <a:avLst/>
          </a:prstGeom>
        </p:spPr>
        <p:txBody>
          <a:bodyPr vert="horz" wrap="square" lIns="0" tIns="63062" rIns="0" bIns="0" rtlCol="0">
            <a:spAutoFit/>
          </a:bodyPr>
          <a:lstStyle/>
          <a:p>
            <a:pPr marL="8298" marR="3319">
              <a:lnSpc>
                <a:spcPts val="2071"/>
              </a:lnSpc>
              <a:spcBef>
                <a:spcPts val="497"/>
              </a:spcBef>
            </a:pPr>
            <a:r>
              <a:rPr lang="ru-RU" spc="-297" dirty="0">
                <a:solidFill>
                  <a:schemeClr val="accent1">
                    <a:lumMod val="75000"/>
                  </a:schemeClr>
                </a:solidFill>
              </a:rPr>
              <a:t>Технологии проекта : </a:t>
            </a:r>
            <a:r>
              <a:rPr lang="ru-RU" spc="-297" dirty="0"/>
              <a:t/>
            </a:r>
            <a:br>
              <a:rPr lang="ru-RU" spc="-297" dirty="0"/>
            </a:br>
            <a:r>
              <a:rPr lang="ru-RU" spc="-297" dirty="0"/>
              <a:t/>
            </a:r>
            <a:br>
              <a:rPr lang="ru-RU" spc="-297" dirty="0"/>
            </a:br>
            <a:r>
              <a:rPr lang="ru-RU" sz="1830" spc="-297" dirty="0">
                <a:solidFill>
                  <a:schemeClr val="accent1">
                    <a:lumMod val="50000"/>
                  </a:schemeClr>
                </a:solidFill>
              </a:rPr>
              <a:t>2. . Организация  </a:t>
            </a:r>
            <a:r>
              <a:rPr lang="ru-RU" sz="1830" spc="-297" dirty="0" smtClean="0">
                <a:solidFill>
                  <a:schemeClr val="accent1">
                    <a:lumMod val="50000"/>
                  </a:schemeClr>
                </a:solidFill>
              </a:rPr>
              <a:t>Клубов  </a:t>
            </a:r>
            <a:r>
              <a:rPr lang="ru-RU" sz="1830" spc="-297" dirty="0">
                <a:solidFill>
                  <a:schemeClr val="accent1">
                    <a:lumMod val="50000"/>
                  </a:schemeClr>
                </a:solidFill>
              </a:rPr>
              <a:t>«Азбука приемной семьи»  в  Архангельской области</a:t>
            </a:r>
            <a:endParaRPr sz="1830" spc="-28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770" y="2444726"/>
            <a:ext cx="7255872" cy="722661"/>
          </a:xfrm>
          <a:prstGeom prst="rect">
            <a:avLst/>
          </a:prstGeom>
        </p:spPr>
        <p:txBody>
          <a:bodyPr vert="horz" wrap="square" lIns="0" tIns="29872" rIns="0" bIns="0" rtlCol="0">
            <a:spAutoFit/>
          </a:bodyPr>
          <a:lstStyle/>
          <a:p>
            <a:pPr marL="8298" marR="383376">
              <a:lnSpc>
                <a:spcPts val="1830"/>
              </a:lnSpc>
              <a:spcBef>
                <a:spcPts val="235"/>
              </a:spcBef>
            </a:pPr>
            <a:r>
              <a:rPr lang="ru-RU" sz="1830" dirty="0">
                <a:solidFill>
                  <a:prstClr val="black"/>
                </a:solidFill>
              </a:rPr>
              <a:t>Цель  – создание профессионального сообщества приемных родителей для оказания своевременной помощи и взаимной поддержки </a:t>
            </a:r>
            <a:endParaRPr sz="1634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0226" y="4307521"/>
            <a:ext cx="3426511" cy="471207"/>
          </a:xfrm>
          <a:prstGeom prst="rect">
            <a:avLst/>
          </a:prstGeom>
        </p:spPr>
        <p:txBody>
          <a:bodyPr vert="horz" wrap="square" lIns="0" tIns="34850" rIns="0" bIns="0" rtlCol="0">
            <a:spAutoFit/>
          </a:bodyPr>
          <a:lstStyle/>
          <a:p>
            <a:pPr marL="8298" marR="3319">
              <a:lnSpc>
                <a:spcPts val="1699"/>
              </a:lnSpc>
              <a:spcBef>
                <a:spcPts val="274"/>
              </a:spcBef>
            </a:pPr>
            <a:r>
              <a:rPr lang="ru-RU" sz="1568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Целевая аудитория: приемные родители</a:t>
            </a:r>
            <a:endParaRPr sz="1568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cs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68" y="409258"/>
            <a:ext cx="95105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1060" y="1636710"/>
            <a:ext cx="4729656" cy="4237537"/>
          </a:xfrm>
          <a:prstGeom prst="rect">
            <a:avLst/>
          </a:prstGeom>
        </p:spPr>
        <p:txBody>
          <a:bodyPr vert="horz" wrap="square" lIns="0" tIns="18255" rIns="0" bIns="0" rtlCol="0">
            <a:spAutoFit/>
          </a:bodyPr>
          <a:lstStyle/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r>
              <a:rPr lang="ru-RU" sz="1830" dirty="0">
                <a:solidFill>
                  <a:prstClr val="black"/>
                </a:solidFill>
              </a:rPr>
              <a:t>Проведено </a:t>
            </a:r>
            <a:r>
              <a:rPr lang="ru-RU" sz="2614" b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1830" dirty="0" err="1">
                <a:solidFill>
                  <a:prstClr val="black"/>
                </a:solidFill>
              </a:rPr>
              <a:t>стажировочных</a:t>
            </a:r>
            <a:r>
              <a:rPr lang="ru-RU" sz="1830" dirty="0">
                <a:solidFill>
                  <a:prstClr val="black"/>
                </a:solidFill>
              </a:rPr>
              <a:t> площадки для руководителей сообщества приемных родителей</a:t>
            </a:r>
          </a:p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r>
              <a:rPr lang="ru-RU" sz="2614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48</a:t>
            </a:r>
            <a:r>
              <a:rPr lang="ru-RU" sz="1830" dirty="0">
                <a:solidFill>
                  <a:prstClr val="black"/>
                </a:solidFill>
              </a:rPr>
              <a:t> обучающих часов</a:t>
            </a:r>
            <a:endParaRPr lang="ru-RU" sz="1830" dirty="0">
              <a:solidFill>
                <a:prstClr val="black"/>
              </a:solidFill>
              <a:cs typeface="Trebuchet MS"/>
            </a:endParaRPr>
          </a:p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endParaRPr lang="ru-RU" sz="1830" dirty="0">
              <a:solidFill>
                <a:prstClr val="black"/>
              </a:solidFill>
            </a:endParaRPr>
          </a:p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r>
              <a:rPr lang="ru-RU" sz="2614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 6 </a:t>
            </a:r>
            <a:r>
              <a:rPr lang="ru-RU" sz="1830" dirty="0">
                <a:solidFill>
                  <a:prstClr val="black"/>
                </a:solidFill>
              </a:rPr>
              <a:t>человек освоили методику организации и развития клубной системы сообщества приемных родителей </a:t>
            </a:r>
          </a:p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r>
              <a:rPr lang="ru-RU" sz="2614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13 </a:t>
            </a:r>
            <a:r>
              <a:rPr lang="ru-RU" sz="1830" dirty="0">
                <a:solidFill>
                  <a:prstClr val="black"/>
                </a:solidFill>
              </a:rPr>
              <a:t>семей вступили в Клуб «Азбука приемной семьи» </a:t>
            </a:r>
          </a:p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r>
              <a:rPr lang="ru-RU" sz="2614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54 </a:t>
            </a:r>
            <a:r>
              <a:rPr lang="ru-RU" sz="1830" dirty="0">
                <a:solidFill>
                  <a:prstClr val="black"/>
                </a:solidFill>
              </a:rPr>
              <a:t>приемных родителя повысили компетенции в воспитании и реабилитации детей </a:t>
            </a:r>
          </a:p>
          <a:p>
            <a:pPr marL="232349" marR="678791" indent="-224051">
              <a:lnSpc>
                <a:spcPts val="1699"/>
              </a:lnSpc>
              <a:spcBef>
                <a:spcPts val="144"/>
              </a:spcBef>
              <a:buFont typeface="Courier New" panose="02070309020205020404" pitchFamily="49" charset="0"/>
              <a:buChar char="o"/>
            </a:pPr>
            <a:r>
              <a:rPr lang="ru-RU" sz="1830" dirty="0">
                <a:solidFill>
                  <a:prstClr val="black"/>
                </a:solidFill>
              </a:rPr>
              <a:t>РОО «Приемная семья» применяет технологию Клуба – около </a:t>
            </a:r>
            <a:r>
              <a:rPr lang="ru-RU" sz="2614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100 </a:t>
            </a:r>
            <a:r>
              <a:rPr lang="ru-RU" sz="1830" dirty="0">
                <a:solidFill>
                  <a:prstClr val="black"/>
                </a:solidFill>
              </a:rPr>
              <a:t>человек ежемесячно принимают участие в мероприятиях (родители, дети, подростки)</a:t>
            </a:r>
            <a:endParaRPr sz="1830" dirty="0">
              <a:solidFill>
                <a:prstClr val="black"/>
              </a:solidFill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0226" y="1150841"/>
            <a:ext cx="2070983" cy="370338"/>
          </a:xfrm>
          <a:prstGeom prst="rect">
            <a:avLst/>
          </a:prstGeom>
        </p:spPr>
        <p:txBody>
          <a:bodyPr vert="horz" wrap="square" lIns="0" tIns="8298" rIns="0" bIns="0" rtlCol="0">
            <a:spAutoFit/>
          </a:bodyPr>
          <a:lstStyle/>
          <a:p>
            <a:pPr marL="8298">
              <a:spcBef>
                <a:spcPts val="65"/>
              </a:spcBef>
            </a:pPr>
            <a:r>
              <a:rPr lang="ru-RU" sz="2352" spc="-372" dirty="0">
                <a:solidFill>
                  <a:schemeClr val="tx2">
                    <a:lumMod val="50000"/>
                  </a:schemeClr>
                </a:solidFill>
              </a:rPr>
              <a:t>Результаты</a:t>
            </a:r>
            <a:endParaRPr sz="2352" spc="105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4008" y="1521179"/>
            <a:ext cx="3280934" cy="4531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76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942" y="136964"/>
            <a:ext cx="95105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Предложения для </a:t>
            </a:r>
            <a:br>
              <a:rPr lang="ru-RU" sz="3600" b="1" dirty="0" smtClean="0"/>
            </a:br>
            <a:r>
              <a:rPr lang="ru-RU" sz="3600" b="1" dirty="0" smtClean="0"/>
              <a:t>системного решения проблемы</a:t>
            </a:r>
            <a:endParaRPr lang="ru-RU" sz="3600" b="1" dirty="0"/>
          </a:p>
        </p:txBody>
      </p:sp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8</a:t>
            </a:fld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Дать четкое определение понятию «профессиональной семьи»;</a:t>
            </a:r>
          </a:p>
          <a:p>
            <a:pPr marL="514350" indent="-514350">
              <a:buAutoNum type="arabicPeriod"/>
            </a:pPr>
            <a:r>
              <a:rPr lang="ru-RU" dirty="0" smtClean="0"/>
              <a:t>Определить критерии  «профессиональной семьи» и подобрать диагностические инструменты оценки ее ресурсов;</a:t>
            </a:r>
          </a:p>
          <a:p>
            <a:pPr marL="514350" indent="-514350">
              <a:buAutoNum type="arabicPeriod"/>
            </a:pPr>
            <a:r>
              <a:rPr lang="ru-RU" dirty="0" smtClean="0"/>
              <a:t>Создать стандарт качества услуг по подготовке кандидатов в приемные </a:t>
            </a:r>
            <a:r>
              <a:rPr lang="ru-RU" dirty="0" smtClean="0"/>
              <a:t>родители</a:t>
            </a:r>
            <a:r>
              <a:rPr lang="ru-RU" dirty="0" smtClean="0"/>
              <a:t> </a:t>
            </a:r>
            <a:r>
              <a:rPr lang="ru-RU" dirty="0" smtClean="0"/>
              <a:t>и переподготовки существующих приемных семей, в том числе и профессиональных;</a:t>
            </a:r>
          </a:p>
          <a:p>
            <a:pPr marL="514350" indent="-514350">
              <a:buAutoNum type="arabicPeriod"/>
            </a:pPr>
            <a:r>
              <a:rPr lang="ru-RU" dirty="0" smtClean="0"/>
              <a:t>Стать инициаторами создания профессионального сообщества специалистов сферы семейного устройства на уровне страны;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Проводить систематические мероприятия по профилактике профессионального, эмоционального и родительского выгорания для специалистов ССУ и приемных родителей;</a:t>
            </a:r>
          </a:p>
          <a:p>
            <a:pPr marL="514350" indent="-514350">
              <a:buAutoNum type="arabicPeriod"/>
            </a:pPr>
            <a:r>
              <a:rPr lang="ru-RU" dirty="0" smtClean="0"/>
              <a:t>Внедрить действующую модель Клуба «Азбука приемной семьи» как образец профессионального сообщества для поддержки приемных семей.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/>
              <a:t>Контакты</a:t>
            </a:r>
            <a:endParaRPr lang="ru-RU" sz="3600" b="1" dirty="0"/>
          </a:p>
        </p:txBody>
      </p:sp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9</a:t>
            </a:fld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Мишанина Наталия Валентиновна</a:t>
            </a:r>
          </a:p>
          <a:p>
            <a:r>
              <a:rPr lang="ru-RU" sz="2800" dirty="0" smtClean="0"/>
              <a:t>Ведущий специалист, психолог БФ «Арифметика добра»</a:t>
            </a:r>
          </a:p>
          <a:p>
            <a:r>
              <a:rPr lang="en-US" sz="2800" dirty="0" smtClean="0"/>
              <a:t>n.mishanina@a-dobra.ru</a:t>
            </a:r>
            <a:endParaRPr lang="ru-RU" sz="2800" dirty="0" smtClean="0"/>
          </a:p>
          <a:p>
            <a:r>
              <a:rPr lang="ru-RU" sz="2800" dirty="0" smtClean="0"/>
              <a:t>+7 (495) 995-76-43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483</Words>
  <Application>Microsoft Office PowerPoint</Application>
  <PresentationFormat>Экран (4:3)</PresentationFormat>
  <Paragraphs>77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Тема Office</vt:lpstr>
      <vt:lpstr>Office Theme</vt:lpstr>
      <vt:lpstr>1_Office Theme</vt:lpstr>
      <vt:lpstr>2_Office Theme</vt:lpstr>
      <vt:lpstr>I Международная научно-практическая конференция по подготовке и сопровождению замещающих семей</vt:lpstr>
      <vt:lpstr>I Международная научно-практическая конференция по подготовке и сопровождению замещающих семей</vt:lpstr>
      <vt:lpstr>Проблематика</vt:lpstr>
      <vt:lpstr>Технологии проекта :  1. Модульная система обучения специалистов по подготовке кандидатов в приемные родители и специалистов служб сопровождения</vt:lpstr>
      <vt:lpstr>200 43</vt:lpstr>
      <vt:lpstr>Технологии проекта :   2. . Организация  Клубов  «Азбука приемной семьи»  в  Архангельской области</vt:lpstr>
      <vt:lpstr>Результаты</vt:lpstr>
      <vt:lpstr>Предложения для  системного решения проблемы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Международная научно-практическая конференция по подготовке и сопровождению замещающих семей</dc:title>
  <dc:creator>Vydrins</dc:creator>
  <cp:lastModifiedBy>Nataliya Mishanina</cp:lastModifiedBy>
  <cp:revision>18</cp:revision>
  <dcterms:created xsi:type="dcterms:W3CDTF">2019-10-19T14:06:51Z</dcterms:created>
  <dcterms:modified xsi:type="dcterms:W3CDTF">2019-12-01T16:27:05Z</dcterms:modified>
</cp:coreProperties>
</file>