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62" r:id="rId3"/>
    <p:sldId id="261" r:id="rId4"/>
    <p:sldId id="264" r:id="rId5"/>
    <p:sldId id="263" r:id="rId6"/>
    <p:sldId id="273" r:id="rId7"/>
    <p:sldId id="270" r:id="rId8"/>
    <p:sldId id="265" r:id="rId9"/>
    <p:sldId id="269" r:id="rId10"/>
    <p:sldId id="266" r:id="rId11"/>
    <p:sldId id="272" r:id="rId12"/>
    <p:sldId id="267" r:id="rId13"/>
    <p:sldId id="271" r:id="rId14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6AFF6-00A3-4B39-8419-67AC3159AFA0}" type="datetimeFigureOut">
              <a:rPr lang="et-EE" smtClean="0"/>
              <a:pPr/>
              <a:t>02.12.2019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CDCD1-1D49-4EB9-B1F2-92CB9424140A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95152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B0F3A-5F76-4E7D-B0B8-D19715717B8A}" type="datetimeFigureOut">
              <a:rPr lang="et-EE" smtClean="0"/>
              <a:pPr/>
              <a:t>02.12.2019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5D9F4-9B9D-49AA-A5EC-C7BCB671872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72210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5D9F4-9B9D-49AA-A5EC-C7BCB671872F}" type="slidenum">
              <a:rPr lang="et-EE" smtClean="0"/>
              <a:pPr/>
              <a:t>1</a:t>
            </a:fld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5D9F4-9B9D-49AA-A5EC-C7BCB671872F}" type="slidenum">
              <a:rPr lang="et-EE" smtClean="0"/>
              <a:pPr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22653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5D9F4-9B9D-49AA-A5EC-C7BCB671872F}" type="slidenum">
              <a:rPr lang="et-EE" smtClean="0"/>
              <a:pPr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13956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5D9F4-9B9D-49AA-A5EC-C7BCB671872F}" type="slidenum">
              <a:rPr lang="et-EE" smtClean="0"/>
              <a:pPr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1569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5D9F4-9B9D-49AA-A5EC-C7BCB671872F}" type="slidenum">
              <a:rPr lang="et-EE" smtClean="0"/>
              <a:pPr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6409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5D9F4-9B9D-49AA-A5EC-C7BCB671872F}" type="slidenum">
              <a:rPr lang="et-EE" smtClean="0"/>
              <a:pPr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99425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5D9F4-9B9D-49AA-A5EC-C7BCB671872F}" type="slidenum">
              <a:rPr lang="et-EE" smtClean="0"/>
              <a:pPr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51202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5D9F4-9B9D-49AA-A5EC-C7BCB671872F}" type="slidenum">
              <a:rPr lang="et-EE" smtClean="0"/>
              <a:pPr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08918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5D9F4-9B9D-49AA-A5EC-C7BCB671872F}" type="slidenum">
              <a:rPr lang="et-EE" smtClean="0"/>
              <a:pPr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47078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5D9F4-9B9D-49AA-A5EC-C7BCB671872F}" type="slidenum">
              <a:rPr lang="et-EE" smtClean="0"/>
              <a:pPr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93728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5D9F4-9B9D-49AA-A5EC-C7BCB671872F}" type="slidenum">
              <a:rPr lang="et-EE" smtClean="0"/>
              <a:pPr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65805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5D9F4-9B9D-49AA-A5EC-C7BCB671872F}" type="slidenum">
              <a:rPr lang="et-EE" smtClean="0"/>
              <a:pPr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34781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5D9F4-9B9D-49AA-A5EC-C7BCB671872F}" type="slidenum">
              <a:rPr lang="et-EE" smtClean="0"/>
              <a:pPr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61965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3C27-0D18-4D34-9907-9B7EFE555000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0FF9-DD01-497A-953F-92B86547E579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611D-89A5-46F7-8FBB-D4FFEEC99C6D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7F9C-089D-4369-ABE2-B5F2A8BC8F2A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C85A-C25A-4CB0-A5B1-4934FA2F6482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71A5-6237-4637-8E00-B5B3E9A54616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F9F7-AF9E-4530-B683-276854D84B58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6902-FC4E-4142-95DD-C9C2F6169351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43F4-452A-40B9-A140-4737DD914DD2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8AD0-FC1B-4C6D-8E5A-E97C6DBDE2E8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1CC8-EA8B-4D86-8464-A278363D9208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E1E3C-7940-4D56-926F-60561F6A89A6}" type="datetime1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rmAutofit/>
          </a:bodyPr>
          <a:lstStyle/>
          <a:p>
            <a:r>
              <a:rPr lang="ru-RU" dirty="0" smtClean="0"/>
              <a:t>Жестокое обращение в приемных семьях: миф или реальность? Почему на эту тему необходимо говорить.</a:t>
            </a:r>
            <a:endParaRPr lang="et-EE" dirty="0"/>
          </a:p>
        </p:txBody>
      </p:sp>
      <p:pic>
        <p:nvPicPr>
          <p:cNvPr id="1026" name="Picture 2" descr="C:\Users\cathlin\Documents\Egle\Desktop\Logod ja blanketid\logo_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819400" cy="916958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19800"/>
            <a:ext cx="5600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7"/>
          <p:cNvSpPr>
            <a:spLocks noGrp="1" noChangeArrowheads="1"/>
          </p:cNvSpPr>
          <p:nvPr>
            <p:ph type="ctrTitle"/>
          </p:nvPr>
        </p:nvSpPr>
        <p:spPr bwMode="auto">
          <a:xfrm>
            <a:off x="2819400" y="228600"/>
            <a:ext cx="6096000" cy="914400"/>
          </a:xfrm>
          <a:prstGeom prst="rect">
            <a:avLst/>
          </a:prstGeom>
          <a:solidFill>
            <a:srgbClr val="79AC5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endParaRPr lang="de-D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077200" cy="44958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2600" dirty="0" smtClean="0"/>
              <a:t>Исследования, касающиеся ненадлежащего обращения в отношении детей под опекой?</a:t>
            </a:r>
            <a:endParaRPr lang="ru-RU" sz="2600" dirty="0"/>
          </a:p>
          <a:p>
            <a:pPr algn="l"/>
            <a:r>
              <a:rPr lang="ru-RU" sz="2600" dirty="0" smtClean="0"/>
              <a:t>       - данных практически нет</a:t>
            </a:r>
          </a:p>
          <a:p>
            <a:pPr algn="l"/>
            <a:r>
              <a:rPr lang="ru-RU" sz="2600" dirty="0"/>
              <a:t> </a:t>
            </a:r>
            <a:r>
              <a:rPr lang="ru-RU" sz="2600" dirty="0" smtClean="0"/>
              <a:t>      - дети зачастую не сообщают о таких случаях:</a:t>
            </a:r>
          </a:p>
          <a:p>
            <a:pPr algn="l"/>
            <a:r>
              <a:rPr lang="ru-RU" sz="2600" dirty="0"/>
              <a:t> </a:t>
            </a:r>
            <a:r>
              <a:rPr lang="ru-RU" sz="2600" dirty="0" smtClean="0"/>
              <a:t>         а) не знают, что так не должно быть</a:t>
            </a:r>
          </a:p>
          <a:p>
            <a:pPr algn="l"/>
            <a:r>
              <a:rPr lang="ru-RU" sz="2600" dirty="0"/>
              <a:t> </a:t>
            </a:r>
            <a:r>
              <a:rPr lang="ru-RU" sz="2600" dirty="0" smtClean="0"/>
              <a:t>         б)</a:t>
            </a:r>
            <a:r>
              <a:rPr lang="ru-RU" sz="2600" dirty="0"/>
              <a:t> </a:t>
            </a:r>
            <a:r>
              <a:rPr lang="ru-RU" sz="2600" dirty="0" smtClean="0"/>
              <a:t>привычное дело – не обращают внимания</a:t>
            </a:r>
          </a:p>
          <a:p>
            <a:pPr algn="l"/>
            <a:r>
              <a:rPr lang="ru-RU" sz="2600" dirty="0"/>
              <a:t> </a:t>
            </a:r>
            <a:r>
              <a:rPr lang="ru-RU" sz="2600" dirty="0" smtClean="0"/>
              <a:t>         в) лучше так, чем, то что раньше</a:t>
            </a:r>
          </a:p>
          <a:p>
            <a:pPr algn="l"/>
            <a:r>
              <a:rPr lang="ru-RU" sz="2600" dirty="0"/>
              <a:t> </a:t>
            </a:r>
            <a:r>
              <a:rPr lang="ru-RU" sz="2600" dirty="0" smtClean="0"/>
              <a:t>         г) не верю, что что-то изменится. Никому не доверяю</a:t>
            </a:r>
          </a:p>
          <a:p>
            <a:pPr algn="l"/>
            <a:endParaRPr lang="ru-RU" sz="2600" dirty="0" smtClean="0"/>
          </a:p>
          <a:p>
            <a:pPr algn="l"/>
            <a:r>
              <a:rPr lang="ru-RU" sz="2600" dirty="0" smtClean="0"/>
              <a:t>Ненадлежащее обращение в биологических семьях: чаще всего в данных исследованиях отражается ситуация  только с физическим</a:t>
            </a:r>
            <a:r>
              <a:rPr lang="et-EE" sz="2600" dirty="0" smtClean="0"/>
              <a:t> </a:t>
            </a:r>
            <a:r>
              <a:rPr lang="ru-RU" sz="2600" dirty="0" smtClean="0"/>
              <a:t>жестоким обращением. Эмоциональное насилие не попадает в исследования. </a:t>
            </a:r>
          </a:p>
          <a:p>
            <a:pPr algn="l"/>
            <a:r>
              <a:rPr lang="ru-RU" sz="2600" dirty="0" smtClean="0"/>
              <a:t>    </a:t>
            </a:r>
          </a:p>
          <a:p>
            <a:pPr algn="l"/>
            <a:r>
              <a:rPr lang="ru-RU" sz="2600" b="1" dirty="0" smtClean="0"/>
              <a:t>Для того, что бы знать как помочь детям необходимо знать, что на самом деле происходит!</a:t>
            </a:r>
          </a:p>
          <a:p>
            <a:pPr algn="l"/>
            <a:r>
              <a:rPr lang="ru-RU" sz="2600" b="1" dirty="0" smtClean="0"/>
              <a:t>Система предотвращения жестокого обращения не будет эффективной, если мы не спросим у детей, что поможет им решиться рассказать о своих проблемах!</a:t>
            </a:r>
          </a:p>
          <a:p>
            <a:pPr marL="514350" indent="-514350" algn="l">
              <a:buAutoNum type="arabicPeriod"/>
            </a:pPr>
            <a:endParaRPr lang="ru-RU" sz="2600" dirty="0"/>
          </a:p>
        </p:txBody>
      </p:sp>
      <p:pic>
        <p:nvPicPr>
          <p:cNvPr id="1026" name="Picture 2" descr="C:\Users\cathlin\Documents\Egle\Desktop\Logod ja blanketid\logo_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819400" cy="916958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19800"/>
            <a:ext cx="5600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7"/>
          <p:cNvSpPr>
            <a:spLocks noGrp="1" noChangeArrowheads="1"/>
          </p:cNvSpPr>
          <p:nvPr>
            <p:ph type="ctrTitle"/>
          </p:nvPr>
        </p:nvSpPr>
        <p:spPr bwMode="auto">
          <a:xfrm>
            <a:off x="2819400" y="228600"/>
            <a:ext cx="6096000" cy="914400"/>
          </a:xfrm>
          <a:prstGeom prst="rect">
            <a:avLst/>
          </a:prstGeom>
          <a:solidFill>
            <a:srgbClr val="79AC5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Исследования</a:t>
            </a:r>
            <a:endParaRPr lang="de-D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79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077200" cy="48768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/>
              <a:t>Работник охраны детства – этот тот человек, кто мог бы создать доверительные отношения с ребенком: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- руководит случаем, составляет план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развития ребенка.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- 2 раза в год должен встречаться с 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ребенком, общаться может чаще. На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практике, ребенку дают номер телефона, 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куда он может звонить при необходимости.    Многие дети пользуются такой возможностью</a:t>
            </a:r>
            <a:r>
              <a:rPr lang="ru-RU" dirty="0"/>
              <a:t> </a:t>
            </a:r>
            <a:r>
              <a:rPr lang="ru-RU" dirty="0" smtClean="0"/>
              <a:t>и действительно обращаются за помощью. </a:t>
            </a:r>
          </a:p>
          <a:p>
            <a:pPr algn="l"/>
            <a:r>
              <a:rPr lang="ru-RU" dirty="0" smtClean="0"/>
              <a:t>Однако, не всегда это сотрудничество имеет место. Работник охраны детства, зачастую остается не самым приятным человеком, так как именно разлучил ребенка с семьей.</a:t>
            </a:r>
          </a:p>
          <a:p>
            <a:pPr algn="l"/>
            <a:endParaRPr lang="ru-RU" dirty="0" smtClean="0"/>
          </a:p>
        </p:txBody>
      </p:sp>
      <p:pic>
        <p:nvPicPr>
          <p:cNvPr id="1026" name="Picture 2" descr="C:\Users\cathlin\Documents\Egle\Desktop\Logod ja blanketid\logo_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819400" cy="916958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19800"/>
            <a:ext cx="5600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7"/>
          <p:cNvSpPr>
            <a:spLocks noGrp="1" noChangeArrowheads="1"/>
          </p:cNvSpPr>
          <p:nvPr>
            <p:ph type="ctrTitle"/>
          </p:nvPr>
        </p:nvSpPr>
        <p:spPr bwMode="auto">
          <a:xfrm>
            <a:off x="2819400" y="228600"/>
            <a:ext cx="6096000" cy="914400"/>
          </a:xfrm>
          <a:prstGeom prst="rect">
            <a:avLst/>
          </a:prstGeom>
          <a:solidFill>
            <a:srgbClr val="79AC5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Работник охраны детства – </a:t>
            </a:r>
            <a:b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отношения с ребенком</a:t>
            </a:r>
            <a:endParaRPr lang="de-D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429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077200" cy="4495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Семья очень хотела взять ребенка на воспитание или даже усыновить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Решение принятое сердцем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Высокие ожидания/завышенные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Недостаточная подготовка и поддержка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Выгорание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Недостаточный надзор (в том числе из-за того, что семья была достаточно известная и состоятельная – хорошее положение в обществе).</a:t>
            </a:r>
            <a:endParaRPr lang="ru-RU" sz="2600" dirty="0"/>
          </a:p>
        </p:txBody>
      </p:sp>
      <p:pic>
        <p:nvPicPr>
          <p:cNvPr id="1026" name="Picture 2" descr="C:\Users\cathlin\Documents\Egle\Desktop\Logod ja blanketid\logo_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819400" cy="916958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19800"/>
            <a:ext cx="5600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7"/>
          <p:cNvSpPr>
            <a:spLocks noGrp="1" noChangeArrowheads="1"/>
          </p:cNvSpPr>
          <p:nvPr>
            <p:ph type="ctrTitle"/>
          </p:nvPr>
        </p:nvSpPr>
        <p:spPr bwMode="auto">
          <a:xfrm>
            <a:off x="2819400" y="228600"/>
            <a:ext cx="6096000" cy="914400"/>
          </a:xfrm>
          <a:prstGeom prst="rect">
            <a:avLst/>
          </a:prstGeom>
          <a:solidFill>
            <a:srgbClr val="79AC5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История Анны</a:t>
            </a:r>
            <a:endParaRPr lang="de-D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014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077200" cy="4495800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Приемные семьи должны проходить тщательную проверку ДО того, как к ним поступит ребенок. Особенно важно выяснить мотивы семьи и имеющийся опыт воспитания детей или то, как воспитывали их самих. Также эмоциональное состояние приемных родителей.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Обучение семьи, должно включать в себя целый ряд аспектов, включая то, что касается особенностей поведения травмированного ребенка, позитивное </a:t>
            </a:r>
            <a:r>
              <a:rPr lang="ru-RU" sz="2600" dirty="0" err="1" smtClean="0"/>
              <a:t>родительство</a:t>
            </a:r>
            <a:r>
              <a:rPr lang="ru-RU" sz="2600" dirty="0" smtClean="0"/>
              <a:t>, психическое здоровье родителя и ребенка, ненадлежащее обращение и его предотвращение.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Ребенку необходимо подбирать ту семью, которая ему подходит! (не наоборот)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Количество детей в семье должно быть ограничено.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Семья должна получать всестороннюю помощь и поддержку и такая помощь должна быть доступна легко и быстро. (консультирование, </a:t>
            </a:r>
            <a:r>
              <a:rPr lang="ru-RU" sz="2600" dirty="0" err="1" smtClean="0"/>
              <a:t>супервизии</a:t>
            </a:r>
            <a:r>
              <a:rPr lang="ru-RU" sz="2600" dirty="0" smtClean="0"/>
              <a:t>, дополнительное обучение, </a:t>
            </a:r>
            <a:r>
              <a:rPr lang="ru-RU" sz="2600" dirty="0" err="1" smtClean="0"/>
              <a:t>менторство</a:t>
            </a:r>
            <a:r>
              <a:rPr lang="ru-RU" sz="2600" dirty="0" smtClean="0"/>
              <a:t> и консультирование основанное на личном опыте.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Не смотря на то, что приемные семьи в большинстве своем желают помочь детям и делают это от чистого сердца, необходимо развивать с ними здоровое сотрудничество и в то же самое время систему мониторинга за тем, что в семье происходит.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Помимо приемного родителя у ребенка должен быть человек, кого он знает и доверяет (специалист охраны детства например), и с кем он мог бы поделиться своими проблемами при необходимости.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600" dirty="0"/>
          </a:p>
        </p:txBody>
      </p:sp>
      <p:pic>
        <p:nvPicPr>
          <p:cNvPr id="1026" name="Picture 2" descr="C:\Users\cathlin\Documents\Egle\Desktop\Logod ja blanketid\logo_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819400" cy="916958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19800"/>
            <a:ext cx="5600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7"/>
          <p:cNvSpPr>
            <a:spLocks noGrp="1" noChangeArrowheads="1"/>
          </p:cNvSpPr>
          <p:nvPr>
            <p:ph type="ctrTitle"/>
          </p:nvPr>
        </p:nvSpPr>
        <p:spPr bwMode="auto">
          <a:xfrm>
            <a:off x="2819400" y="228600"/>
            <a:ext cx="6096000" cy="914400"/>
          </a:xfrm>
          <a:prstGeom prst="rect">
            <a:avLst/>
          </a:prstGeom>
          <a:solidFill>
            <a:srgbClr val="79AC5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Что необходимо для </a:t>
            </a:r>
            <a:b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эффективной защиты детей от </a:t>
            </a:r>
            <a:b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жестокого обращения</a:t>
            </a:r>
            <a:endParaRPr lang="de-D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0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114800"/>
          </a:xfrm>
        </p:spPr>
        <p:txBody>
          <a:bodyPr>
            <a:normAutofit fontScale="40000" lnSpcReduction="20000"/>
          </a:bodyPr>
          <a:lstStyle/>
          <a:p>
            <a:pPr marL="514350" indent="-514350" algn="l">
              <a:buFont typeface="Arial" pitchFamily="34" charset="0"/>
              <a:buAutoNum type="arabicPeriod"/>
            </a:pPr>
            <a:r>
              <a:rPr lang="ru-RU" dirty="0"/>
              <a:t>Один из основополагающих принципов КПП – право на жизнь, выживание и развитие ребенка (ст. 6) Развитие ребенка при этом должно рассматриваться, как всестороннее и максимально возможное в том числе и ликвидация любых факторов, которые могут повлиять на чувство собственного достоинства, безопасность и </a:t>
            </a:r>
            <a:r>
              <a:rPr lang="ru-RU" dirty="0" err="1" smtClean="0"/>
              <a:t>тд</a:t>
            </a:r>
            <a:r>
              <a:rPr lang="ru-RU" dirty="0" smtClean="0"/>
              <a:t>. </a:t>
            </a:r>
          </a:p>
          <a:p>
            <a:pPr algn="l"/>
            <a:endParaRPr lang="ru-RU" dirty="0" smtClean="0"/>
          </a:p>
          <a:p>
            <a:pPr marL="514350" indent="-514350" algn="l">
              <a:buAutoNum type="arabicPeriod" startAt="2"/>
            </a:pPr>
            <a:r>
              <a:rPr lang="ru-RU" dirty="0" smtClean="0"/>
              <a:t>КПП – запрещает жестокое/ненадлежащее обращение в отношении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детей (ст. 19)</a:t>
            </a:r>
          </a:p>
          <a:p>
            <a:pPr algn="l"/>
            <a:r>
              <a:rPr lang="ru-RU" dirty="0" smtClean="0"/>
              <a:t>3. </a:t>
            </a:r>
            <a:r>
              <a:rPr lang="ru-RU" dirty="0"/>
              <a:t> </a:t>
            </a:r>
            <a:r>
              <a:rPr lang="ru-RU" dirty="0" smtClean="0"/>
              <a:t>       Также требование к безопасной среде воспитания призывают и Руководящие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 принципы ООН по замещающей опеке.</a:t>
            </a:r>
          </a:p>
          <a:p>
            <a:pPr marL="514350" indent="-514350" algn="l">
              <a:buAutoNum type="arabicPeriod" startAt="4"/>
            </a:pPr>
            <a:r>
              <a:rPr lang="ru-RU" dirty="0" smtClean="0"/>
              <a:t>Помимо этих требований и КПП и Руководящие указания в достаточной степени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 обращают внимание на необходимость подбора подходящей </a:t>
            </a:r>
            <a:r>
              <a:rPr lang="ru-RU" u="sng" dirty="0" smtClean="0"/>
              <a:t>формы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 замещающей опеки конкретному ребенку и  естественно подходящей семьи.</a:t>
            </a:r>
          </a:p>
          <a:p>
            <a:pPr marL="514350" indent="-514350" algn="l">
              <a:buFont typeface="Arial" pitchFamily="34" charset="0"/>
              <a:buAutoNum type="arabicPeriod"/>
            </a:pPr>
            <a:endParaRPr lang="ru-RU" dirty="0" smtClean="0"/>
          </a:p>
          <a:p>
            <a:pPr marL="514350" indent="-514350" algn="l">
              <a:buFont typeface="Arial" pitchFamily="34" charset="0"/>
              <a:buAutoNum type="arabicPeriod"/>
            </a:pPr>
            <a:endParaRPr lang="ru-RU" dirty="0"/>
          </a:p>
          <a:p>
            <a:pPr algn="l"/>
            <a:r>
              <a:rPr lang="ru-RU" dirty="0" smtClean="0"/>
              <a:t>Положения Конвенции означают, в том числе, и то, что государства-участницы должны делать все возможное для того, чтобы предотвращать случаю жестокого обращения в отношении детей и создать адекватную систему реагирования на случаи возможного жестокого обращения.</a:t>
            </a:r>
          </a:p>
          <a:p>
            <a:pPr algn="l"/>
            <a:endParaRPr lang="ru-RU" dirty="0"/>
          </a:p>
          <a:p>
            <a:pPr algn="l"/>
            <a:r>
              <a:rPr lang="ru-RU" dirty="0" smtClean="0"/>
              <a:t>Там, где в государстве нет своего местного законодательства направленного на решение таких проблем необходимо исходить их положений конвенции. </a:t>
            </a:r>
          </a:p>
          <a:p>
            <a:pPr algn="l"/>
            <a:endParaRPr lang="ru-RU" dirty="0"/>
          </a:p>
          <a:p>
            <a:pPr algn="l"/>
            <a:endParaRPr lang="ru-RU" dirty="0" smtClean="0"/>
          </a:p>
          <a:p>
            <a:pPr marL="514350" indent="-514350" algn="l">
              <a:buAutoNum type="arabicPeriod"/>
            </a:pPr>
            <a:endParaRPr lang="et-EE" dirty="0"/>
          </a:p>
        </p:txBody>
      </p:sp>
      <p:pic>
        <p:nvPicPr>
          <p:cNvPr id="1026" name="Picture 2" descr="C:\Users\cathlin\Documents\Egle\Desktop\Logod ja blanketid\logo_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819400" cy="916958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19800"/>
            <a:ext cx="5600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7"/>
          <p:cNvSpPr>
            <a:spLocks noGrp="1" noChangeArrowheads="1"/>
          </p:cNvSpPr>
          <p:nvPr>
            <p:ph type="ctrTitle"/>
          </p:nvPr>
        </p:nvSpPr>
        <p:spPr bwMode="auto">
          <a:xfrm>
            <a:off x="2819400" y="228600"/>
            <a:ext cx="6096000" cy="914400"/>
          </a:xfrm>
          <a:prstGeom prst="rect">
            <a:avLst/>
          </a:prstGeom>
          <a:solidFill>
            <a:srgbClr val="79AC5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Конвенция прав ребенка</a:t>
            </a:r>
            <a:endParaRPr lang="de-D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48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77200" cy="4038600"/>
          </a:xfrm>
        </p:spPr>
        <p:txBody>
          <a:bodyPr>
            <a:normAutofit fontScale="55000" lnSpcReduction="20000"/>
          </a:bodyPr>
          <a:lstStyle/>
          <a:p>
            <a:pPr marL="514350" indent="-514350" algn="l">
              <a:buAutoNum type="arabicPeriod"/>
            </a:pPr>
            <a:r>
              <a:rPr lang="ru-RU" dirty="0" smtClean="0"/>
              <a:t>Физическое насилие, </a:t>
            </a:r>
            <a:r>
              <a:rPr lang="ru-RU" dirty="0" err="1" smtClean="0"/>
              <a:t>т.е</a:t>
            </a:r>
            <a:r>
              <a:rPr lang="ru-RU" dirty="0" smtClean="0"/>
              <a:t> причинение физической, даже незначительной боли, в том числе и физические наказания, какие бы «заслуженные» они не были.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Эмоциональное или психологическое насилие – в том числе угрозы и запугивания, унижение и сравнение с другими детьми. (Также любые наказания, которые угрожают психическому и эмоциональному здоровью ребенка).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Сексуальное насилие.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Оставление основных нужд и потребностей ребенка без внимания (образовательные, медицинские, физические и эмоциональные нужды), а также </a:t>
            </a:r>
            <a:r>
              <a:rPr lang="ru-RU" dirty="0" err="1" smtClean="0"/>
              <a:t>гиппер</a:t>
            </a:r>
            <a:r>
              <a:rPr lang="ru-RU" dirty="0" smtClean="0"/>
              <a:t>-опека</a:t>
            </a:r>
            <a:r>
              <a:rPr lang="ru-RU" dirty="0" smtClean="0"/>
              <a:t>!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Зачастую, в отдельный вид ненадлежащего обращения выделяют нарушение приватности ребенка и конфиденциальности.  В Эстонии данное требование прописано в Законе о защите личных данных и касается в первую очередь отношений ребенок-средства массовой информации, включая социальные и так далее.</a:t>
            </a:r>
            <a:endParaRPr lang="et-EE" dirty="0"/>
          </a:p>
        </p:txBody>
      </p:sp>
      <p:pic>
        <p:nvPicPr>
          <p:cNvPr id="1026" name="Picture 2" descr="C:\Users\cathlin\Documents\Egle\Desktop\Logod ja blanketid\logo_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819400" cy="916958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19800"/>
            <a:ext cx="5600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7"/>
          <p:cNvSpPr>
            <a:spLocks noGrp="1" noChangeArrowheads="1"/>
          </p:cNvSpPr>
          <p:nvPr>
            <p:ph type="ctrTitle"/>
          </p:nvPr>
        </p:nvSpPr>
        <p:spPr bwMode="auto">
          <a:xfrm>
            <a:off x="2819400" y="228600"/>
            <a:ext cx="6096000" cy="914400"/>
          </a:xfrm>
          <a:prstGeom prst="rect">
            <a:avLst/>
          </a:prstGeom>
          <a:solidFill>
            <a:srgbClr val="79AC5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Что такое жестокое/ненадлежащее </a:t>
            </a:r>
            <a:b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обращение?</a:t>
            </a:r>
            <a:endParaRPr lang="de-D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6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77200" cy="4038600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ru-RU" dirty="0" smtClean="0"/>
              <a:t>Не важен мотив: специально или случайно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Взрослый – ребенок  и ребенок – ребенок (ребенок-взрослый). Взрослый в данном случае может быть как приемный родитель, так и биологический или третье лицо. 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Активное действие или бездействие</a:t>
            </a:r>
            <a:endParaRPr lang="et-EE" dirty="0"/>
          </a:p>
        </p:txBody>
      </p:sp>
      <p:pic>
        <p:nvPicPr>
          <p:cNvPr id="1026" name="Picture 2" descr="C:\Users\cathlin\Documents\Egle\Desktop\Logod ja blanketid\logo_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819400" cy="916958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19800"/>
            <a:ext cx="5600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7"/>
          <p:cNvSpPr>
            <a:spLocks noGrp="1" noChangeArrowheads="1"/>
          </p:cNvSpPr>
          <p:nvPr>
            <p:ph type="ctrTitle"/>
          </p:nvPr>
        </p:nvSpPr>
        <p:spPr bwMode="auto">
          <a:xfrm>
            <a:off x="2819400" y="228600"/>
            <a:ext cx="6096000" cy="914400"/>
          </a:xfrm>
          <a:prstGeom prst="rect">
            <a:avLst/>
          </a:prstGeom>
          <a:solidFill>
            <a:srgbClr val="79AC5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Что такое жестокое/ненадлежащее </a:t>
            </a:r>
            <a:b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обращение?</a:t>
            </a:r>
            <a:endParaRPr lang="de-D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6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077200" cy="4953000"/>
          </a:xfrm>
        </p:spPr>
        <p:txBody>
          <a:bodyPr>
            <a:normAutofit fontScale="47500" lnSpcReduction="20000"/>
          </a:bodyPr>
          <a:lstStyle/>
          <a:p>
            <a:pPr marL="514350" indent="-514350" algn="l">
              <a:buAutoNum type="arabicPeriod"/>
            </a:pPr>
            <a:r>
              <a:rPr lang="ru-RU" dirty="0" smtClean="0"/>
              <a:t>Закон об охране детства (19.11.2014), ст. 24. Запрещает любые виды жесткого обращения, а также отдельно выделяет физические наказания как вид физического насилия. Определяет как лого ребенок может находится вне семьи без решения суда, обязывает сообщать каждого о ребенке нуждающимся в помощи, предъявляет требования к профессионалам и добровольцам, работающими с детьми.</a:t>
            </a:r>
          </a:p>
          <a:p>
            <a:pPr marL="514350" indent="-514350" algn="l">
              <a:buAutoNum type="arabicPeriod"/>
            </a:pPr>
            <a:endParaRPr lang="ru-RU" dirty="0" smtClean="0"/>
          </a:p>
          <a:p>
            <a:pPr marL="514350" indent="-514350" algn="l">
              <a:buAutoNum type="arabicPeriod"/>
            </a:pPr>
            <a:r>
              <a:rPr lang="ru-RU" dirty="0" smtClean="0"/>
              <a:t>Закон </a:t>
            </a:r>
            <a:r>
              <a:rPr lang="ru-RU" dirty="0"/>
              <a:t>о</a:t>
            </a:r>
            <a:r>
              <a:rPr lang="ru-RU" dirty="0" smtClean="0"/>
              <a:t> социальной защите предъявляет требования к приемным родителям и членам их семей. Ограничивает максимальное количество детей в семье – 4, включая собственных)</a:t>
            </a:r>
          </a:p>
          <a:p>
            <a:pPr marL="514350" indent="-514350" algn="l">
              <a:buAutoNum type="arabicPeriod"/>
            </a:pPr>
            <a:endParaRPr lang="ru-RU" dirty="0" smtClean="0"/>
          </a:p>
          <a:p>
            <a:pPr marL="514350" indent="-514350" algn="l">
              <a:buAutoNum type="arabicPeriod"/>
            </a:pPr>
            <a:r>
              <a:rPr lang="ru-RU" dirty="0" smtClean="0"/>
              <a:t>Закон о семье определяет кто может стать опекуном ребенка. </a:t>
            </a:r>
          </a:p>
          <a:p>
            <a:pPr marL="514350" indent="-514350" algn="l">
              <a:buAutoNum type="arabicPeriod"/>
            </a:pPr>
            <a:endParaRPr lang="ru-RU" dirty="0" smtClean="0"/>
          </a:p>
          <a:p>
            <a:pPr marL="514350" indent="-514350" algn="l">
              <a:buAutoNum type="arabicPeriod"/>
            </a:pPr>
            <a:r>
              <a:rPr lang="ru-RU" dirty="0" smtClean="0"/>
              <a:t>На государственном уровне применяются (оплачиваются) программы призванные предотвращать жестокое обращение: Невероятные годы (дети в возрасте 2-8 лет и дополнительная программа для детей 6-12 лет) и </a:t>
            </a:r>
            <a:r>
              <a:rPr lang="et-EE" dirty="0" smtClean="0"/>
              <a:t>MDFT </a:t>
            </a:r>
            <a:r>
              <a:rPr lang="ru-RU" dirty="0" smtClean="0"/>
              <a:t>терапия – для тех подростков, кто уже ошибся. Направленны в первую очередь на тех детей, кто еще воспитывается в биологических семьях, однако применяются и для приемных семей. В обеих программах важно, что ребенка воспитывал постоянный человек так как необходимо добиться постоянства. </a:t>
            </a:r>
          </a:p>
          <a:p>
            <a:pPr marL="514350" indent="-514350" algn="l">
              <a:buAutoNum type="arabicPeriod"/>
            </a:pPr>
            <a:endParaRPr lang="ru-RU" dirty="0" smtClean="0"/>
          </a:p>
          <a:p>
            <a:pPr marL="514350" indent="-514350" algn="l">
              <a:buAutoNum type="arabicPeriod"/>
            </a:pPr>
            <a:r>
              <a:rPr lang="ru-RU" dirty="0" smtClean="0"/>
              <a:t>Обязательное обучение для приемных семей: </a:t>
            </a:r>
            <a:r>
              <a:rPr lang="et-EE" dirty="0" smtClean="0"/>
              <a:t>PRIDE</a:t>
            </a:r>
            <a:endParaRPr lang="ru-RU" dirty="0" smtClean="0"/>
          </a:p>
        </p:txBody>
      </p:sp>
      <p:pic>
        <p:nvPicPr>
          <p:cNvPr id="1026" name="Picture 2" descr="C:\Users\cathlin\Documents\Egle\Desktop\Logod ja blanketid\logo_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819400" cy="916958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19800"/>
            <a:ext cx="5600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7"/>
          <p:cNvSpPr>
            <a:spLocks noGrp="1" noChangeArrowheads="1"/>
          </p:cNvSpPr>
          <p:nvPr>
            <p:ph type="ctrTitle"/>
          </p:nvPr>
        </p:nvSpPr>
        <p:spPr bwMode="auto">
          <a:xfrm>
            <a:off x="2819400" y="228600"/>
            <a:ext cx="6096000" cy="914400"/>
          </a:xfrm>
          <a:prstGeom prst="rect">
            <a:avLst/>
          </a:prstGeom>
          <a:solidFill>
            <a:srgbClr val="79AC5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Эстония</a:t>
            </a:r>
            <a:endParaRPr lang="de-D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31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077200" cy="4953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А. Подготовительная программа (для тех, кто только собирается стать приемным родителем). Обязательное обучение. 9 модулей. Тема жестокого обращения проходит через несколько модулей: Поддержание развития ребенка: </a:t>
            </a:r>
            <a:r>
              <a:rPr lang="ru-RU" dirty="0" err="1" smtClean="0"/>
              <a:t>дисциплинирование</a:t>
            </a:r>
            <a:r>
              <a:rPr lang="ru-RU" dirty="0" smtClean="0"/>
              <a:t>; справляемся с изменениями (сексуальное насилие); развитие ребенка.</a:t>
            </a:r>
          </a:p>
          <a:p>
            <a:pPr algn="l"/>
            <a:r>
              <a:rPr lang="ru-RU" dirty="0" smtClean="0"/>
              <a:t>Б. Основная программа (для тех, кто уже воспитывает ребенка). Не обязательное обучение! 8 модулей. Отдельно выведен модуль по предотвращению жестокого обращения.</a:t>
            </a:r>
            <a:endParaRPr lang="ru-RU" dirty="0" smtClean="0"/>
          </a:p>
        </p:txBody>
      </p:sp>
      <p:pic>
        <p:nvPicPr>
          <p:cNvPr id="1026" name="Picture 2" descr="C:\Users\cathlin\Documents\Egle\Desktop\Logod ja blanketid\logo_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819400" cy="916958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19800"/>
            <a:ext cx="5600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7"/>
          <p:cNvSpPr>
            <a:spLocks noGrp="1" noChangeArrowheads="1"/>
          </p:cNvSpPr>
          <p:nvPr>
            <p:ph type="ctrTitle"/>
          </p:nvPr>
        </p:nvSpPr>
        <p:spPr bwMode="auto">
          <a:xfrm>
            <a:off x="2819400" y="228600"/>
            <a:ext cx="6096000" cy="914400"/>
          </a:xfrm>
          <a:prstGeom prst="rect">
            <a:avLst/>
          </a:prstGeom>
          <a:solidFill>
            <a:srgbClr val="79AC5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et-EE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PRIDE</a:t>
            </a:r>
            <a:endParaRPr lang="de-D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1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077200" cy="48768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dirty="0"/>
              <a:t>Система защиты ребенка – многоуровневая и частично децентрализованная: </a:t>
            </a:r>
            <a:endParaRPr lang="ru-RU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b="1" dirty="0" smtClean="0"/>
              <a:t>местное </a:t>
            </a:r>
            <a:r>
              <a:rPr lang="ru-RU" b="1" dirty="0"/>
              <a:t>самоуправление</a:t>
            </a:r>
            <a:r>
              <a:rPr lang="ru-RU" dirty="0"/>
              <a:t> (работник охраны детства – он же выполняет роль опекуна и осуществляет надзор за приемной семьей, он же управляет случаем). </a:t>
            </a:r>
            <a:endParaRPr lang="ru-RU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b="1" dirty="0" smtClean="0"/>
              <a:t>Департамент </a:t>
            </a:r>
            <a:r>
              <a:rPr lang="ru-RU" b="1" dirty="0"/>
              <a:t>социального страхования</a:t>
            </a:r>
            <a:r>
              <a:rPr lang="ru-RU" dirty="0"/>
              <a:t>, отдел защиты ребенка имеет </a:t>
            </a:r>
            <a:r>
              <a:rPr lang="ru-RU" dirty="0">
                <a:solidFill>
                  <a:srgbClr val="FF0000"/>
                </a:solidFill>
              </a:rPr>
              <a:t>4 региональных представительства</a:t>
            </a:r>
            <a:r>
              <a:rPr lang="ru-RU" dirty="0"/>
              <a:t>. </a:t>
            </a:r>
            <a:r>
              <a:rPr lang="ru-RU" dirty="0" smtClean="0"/>
              <a:t>В их компетенции помогать решать тяжелые случаи, усыновление, приемные семьи и услуги им, а также надзор за действиями местного самоуправления.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b="1" dirty="0" smtClean="0"/>
              <a:t>Институт развития здоровья </a:t>
            </a:r>
            <a:r>
              <a:rPr lang="ru-RU" dirty="0" smtClean="0"/>
              <a:t>– обучение.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b="1" dirty="0" smtClean="0"/>
              <a:t>Министерство социальных дел </a:t>
            </a:r>
            <a:r>
              <a:rPr lang="ru-RU" dirty="0" smtClean="0"/>
              <a:t>– политика и программы развития.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Предоставление услуг делегировано </a:t>
            </a:r>
            <a:r>
              <a:rPr lang="ru-RU" b="1" dirty="0" smtClean="0"/>
              <a:t>партнерам</a:t>
            </a:r>
            <a:r>
              <a:rPr lang="ru-RU" dirty="0" smtClean="0"/>
              <a:t>, но за качеством услуг осуществляется надзор.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В системе опеки все больше внимания уделяется </a:t>
            </a:r>
            <a:r>
              <a:rPr lang="ru-RU" b="1" dirty="0" smtClean="0"/>
              <a:t>консультированием с молодыми людьми</a:t>
            </a:r>
            <a:r>
              <a:rPr lang="ru-RU" dirty="0" smtClean="0"/>
              <a:t>, имеющими необходимый опыт.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Детский омбудсмен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Междисциплинарное сотрудничество: социальная сфера, образовательная, юстиция. </a:t>
            </a:r>
            <a:endParaRPr lang="et-EE" dirty="0"/>
          </a:p>
          <a:p>
            <a:pPr marL="514350" indent="-514350" algn="l">
              <a:buAutoNum type="arabicPeriod"/>
            </a:pPr>
            <a:endParaRPr lang="ru-RU" dirty="0" smtClean="0"/>
          </a:p>
        </p:txBody>
      </p:sp>
      <p:pic>
        <p:nvPicPr>
          <p:cNvPr id="1026" name="Picture 2" descr="C:\Users\cathlin\Documents\Egle\Desktop\Logod ja blanketid\logo_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819400" cy="916958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19800"/>
            <a:ext cx="5600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7"/>
          <p:cNvSpPr>
            <a:spLocks noGrp="1" noChangeArrowheads="1"/>
          </p:cNvSpPr>
          <p:nvPr>
            <p:ph type="ctrTitle"/>
          </p:nvPr>
        </p:nvSpPr>
        <p:spPr bwMode="auto">
          <a:xfrm>
            <a:off x="2819400" y="228600"/>
            <a:ext cx="6096000" cy="914400"/>
          </a:xfrm>
          <a:prstGeom prst="rect">
            <a:avLst/>
          </a:prstGeom>
          <a:solidFill>
            <a:srgbClr val="79AC5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Система защиты ребенка в Эстонии</a:t>
            </a:r>
            <a:endParaRPr lang="de-D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928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077200" cy="4495800"/>
          </a:xfrm>
        </p:spPr>
        <p:txBody>
          <a:bodyPr>
            <a:normAutofit fontScale="70000" lnSpcReduction="20000"/>
          </a:bodyPr>
          <a:lstStyle/>
          <a:p>
            <a:pPr marL="514350" indent="-514350" algn="l">
              <a:buAutoNum type="arabicPeriod"/>
            </a:pPr>
            <a:r>
              <a:rPr lang="ru-RU" dirty="0" smtClean="0"/>
              <a:t>Считается, что 90% родителей в качестве модели воспитания ребенка используют ту модель, которую по отношению к ним использовали их родители. 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Из оставшихся 10%, только 25% обращаются к специалистам (книги и курсы). </a:t>
            </a:r>
            <a:r>
              <a:rPr lang="ru-RU" sz="2300" dirty="0" smtClean="0"/>
              <a:t>(Кэролин Вебстер </a:t>
            </a:r>
            <a:r>
              <a:rPr lang="ru-RU" sz="2300" dirty="0" err="1" smtClean="0"/>
              <a:t>Страттон</a:t>
            </a:r>
            <a:r>
              <a:rPr lang="ru-RU" sz="2300" dirty="0" smtClean="0"/>
              <a:t>)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Дети попадающие под опеку в большинстве своем пережили ненадлежащее обращение и не видели иной модели взаимоотношения со взрослыми. Дети попадающие под опеку – дети пережившие</a:t>
            </a:r>
            <a:r>
              <a:rPr lang="et-EE" dirty="0" smtClean="0"/>
              <a:t> </a:t>
            </a:r>
            <a:r>
              <a:rPr lang="ru-RU" dirty="0" smtClean="0"/>
              <a:t>травмирующий опыт – они нуждаются в подходящей ненасильственной, заботливой среде воспитания в которой им помогут пережить травмирующие опыты, уважительно относятся к правам ребенка и поспособствуют всестороннему развитию. </a:t>
            </a:r>
            <a:r>
              <a:rPr lang="ru-RU" sz="2600" dirty="0" smtClean="0"/>
              <a:t>(</a:t>
            </a:r>
            <a:r>
              <a:rPr lang="et-EE" sz="2600" dirty="0" err="1" smtClean="0"/>
              <a:t>Clough</a:t>
            </a:r>
            <a:r>
              <a:rPr lang="et-EE" sz="2600" dirty="0" smtClean="0"/>
              <a:t>, </a:t>
            </a:r>
            <a:r>
              <a:rPr lang="et-EE" sz="2600" dirty="0" err="1" smtClean="0"/>
              <a:t>Bullock</a:t>
            </a:r>
            <a:r>
              <a:rPr lang="et-EE" sz="2600" dirty="0" smtClean="0"/>
              <a:t>, </a:t>
            </a:r>
            <a:r>
              <a:rPr lang="et-EE" sz="2600" dirty="0" err="1" smtClean="0"/>
              <a:t>Ward</a:t>
            </a:r>
            <a:r>
              <a:rPr lang="et-EE" sz="2600" dirty="0" smtClean="0"/>
              <a:t>, 2006)</a:t>
            </a:r>
            <a:endParaRPr lang="ru-RU" sz="2600" dirty="0" smtClean="0"/>
          </a:p>
        </p:txBody>
      </p:sp>
      <p:pic>
        <p:nvPicPr>
          <p:cNvPr id="1026" name="Picture 2" descr="C:\Users\cathlin\Documents\Egle\Desktop\Logod ja blanketid\logo_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819400" cy="916958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19800"/>
            <a:ext cx="5600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7"/>
          <p:cNvSpPr>
            <a:spLocks noGrp="1" noChangeArrowheads="1"/>
          </p:cNvSpPr>
          <p:nvPr>
            <p:ph type="ctrTitle"/>
          </p:nvPr>
        </p:nvSpPr>
        <p:spPr bwMode="auto">
          <a:xfrm>
            <a:off x="2819400" y="228600"/>
            <a:ext cx="6096000" cy="914400"/>
          </a:xfrm>
          <a:prstGeom prst="rect">
            <a:avLst/>
          </a:prstGeom>
          <a:solidFill>
            <a:srgbClr val="79AC5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Почему эта тема важна в </a:t>
            </a:r>
            <a:b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приемных семьях?</a:t>
            </a:r>
            <a:endParaRPr lang="de-D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650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077200" cy="4495800"/>
          </a:xfrm>
        </p:spPr>
        <p:txBody>
          <a:bodyPr>
            <a:normAutofit/>
          </a:bodyPr>
          <a:lstStyle/>
          <a:p>
            <a:pPr algn="l"/>
            <a:r>
              <a:rPr lang="ru-RU" sz="2600" dirty="0" smtClean="0"/>
              <a:t>Кто эти дети под опекой в Эстонии?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Социальные сироты (неблагополучные семьи, в основном по причине алкоголизма, жестокого обращения по отношению к детям, оставление нужд ребенка без внимания)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600" dirty="0" smtClean="0"/>
              <a:t>Многие жертвы сексуального насилия (по неподтвержденным данным примерно 50% детей)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600" dirty="0"/>
          </a:p>
          <a:p>
            <a:pPr algn="l"/>
            <a:r>
              <a:rPr lang="ru-RU" sz="2600" dirty="0" smtClean="0"/>
              <a:t>Необходимо учитывать историю ребенка, чтобы максимально предотвратить жестокое обращение.</a:t>
            </a:r>
          </a:p>
        </p:txBody>
      </p:sp>
      <p:pic>
        <p:nvPicPr>
          <p:cNvPr id="1026" name="Picture 2" descr="C:\Users\cathlin\Documents\Egle\Desktop\Logod ja blanketid\logo_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2819400" cy="916958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19800"/>
            <a:ext cx="5600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17"/>
          <p:cNvSpPr>
            <a:spLocks noGrp="1" noChangeArrowheads="1"/>
          </p:cNvSpPr>
          <p:nvPr>
            <p:ph type="ctrTitle"/>
          </p:nvPr>
        </p:nvSpPr>
        <p:spPr bwMode="auto">
          <a:xfrm>
            <a:off x="2819400" y="228600"/>
            <a:ext cx="6096000" cy="914400"/>
          </a:xfrm>
          <a:prstGeom prst="rect">
            <a:avLst/>
          </a:prstGeom>
          <a:solidFill>
            <a:srgbClr val="79AC54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Почему эта тема важна в </a:t>
            </a:r>
            <a:b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приемных семьях?</a:t>
            </a:r>
            <a:endParaRPr lang="de-DE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03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1431</Words>
  <Application>Microsoft Office PowerPoint</Application>
  <PresentationFormat>On-screen Show (4:3)</PresentationFormat>
  <Paragraphs>110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Конвенция прав ребенка</vt:lpstr>
      <vt:lpstr>Что такое жестокое/ненадлежащее   обращение?</vt:lpstr>
      <vt:lpstr>Что такое жестокое/ненадлежащее   обращение?</vt:lpstr>
      <vt:lpstr>Эстония</vt:lpstr>
      <vt:lpstr>PRIDE</vt:lpstr>
      <vt:lpstr>Система защиты ребенка в Эстонии</vt:lpstr>
      <vt:lpstr>Почему эта тема важна в  приемных семьях?</vt:lpstr>
      <vt:lpstr>Почему эта тема важна в  приемных семьях?</vt:lpstr>
      <vt:lpstr>Исследования</vt:lpstr>
      <vt:lpstr>Работник охраны детства –  отношения с ребенком</vt:lpstr>
      <vt:lpstr>История Анны</vt:lpstr>
      <vt:lpstr>Что необходимо для  эффективной защиты детей от  жестокого обращения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Cathlin Tohver</dc:creator>
  <cp:lastModifiedBy>Julia Kovalenko</cp:lastModifiedBy>
  <cp:revision>41</cp:revision>
  <cp:lastPrinted>2019-12-02T15:44:22Z</cp:lastPrinted>
  <dcterms:created xsi:type="dcterms:W3CDTF">2006-08-16T00:00:00Z</dcterms:created>
  <dcterms:modified xsi:type="dcterms:W3CDTF">2019-12-02T15:46:18Z</dcterms:modified>
</cp:coreProperties>
</file>