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25"/>
  </p:notesMasterIdLst>
  <p:sldIdLst>
    <p:sldId id="285" r:id="rId2"/>
    <p:sldId id="257" r:id="rId3"/>
    <p:sldId id="263" r:id="rId4"/>
    <p:sldId id="264"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2" r:id="rId21"/>
    <p:sldId id="281" r:id="rId22"/>
    <p:sldId id="284" r:id="rId23"/>
    <p:sldId id="261"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250" autoAdjust="0"/>
    <p:restoredTop sz="91533" autoAdjust="0"/>
  </p:normalViewPr>
  <p:slideViewPr>
    <p:cSldViewPr showGuides="1">
      <p:cViewPr varScale="1">
        <p:scale>
          <a:sx n="92" d="100"/>
          <a:sy n="92" d="100"/>
        </p:scale>
        <p:origin x="342" y="72"/>
      </p:cViewPr>
      <p:guideLst>
        <p:guide orient="horz" pos="3929"/>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D58292-BF7E-4048-9790-5F908727A785}" type="datetimeFigureOut">
              <a:rPr lang="ru-RU" smtClean="0"/>
              <a:pPr/>
              <a:t>03.12.2019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EB7E21-9B59-415E-BE51-C88DBF08DD92}" type="slidenum">
              <a:rPr lang="ru-RU" smtClean="0"/>
              <a:pPr/>
              <a:t>‹#›</a:t>
            </a:fld>
            <a:endParaRPr lang="ru-RU"/>
          </a:p>
        </p:txBody>
      </p:sp>
    </p:spTree>
    <p:extLst>
      <p:ext uri="{BB962C8B-B14F-4D97-AF65-F5344CB8AC3E}">
        <p14:creationId xmlns:p14="http://schemas.microsoft.com/office/powerpoint/2010/main" val="323284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4834F28-8B7B-4892-9B22-7F3451CB6E4A}" type="datetime1">
              <a:rPr lang="ru-RU" smtClean="0"/>
              <a:pPr/>
              <a:t>03.12.2019</a:t>
            </a:fld>
            <a:endParaRPr lang="ru-RU" dirty="0"/>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B11EBB-11ED-499F-BD98-4F3E06AD9A3B}" type="slidenum">
              <a:rPr lang="ru-RU" smtClean="0"/>
              <a:pPr/>
              <a:t>‹#›</a:t>
            </a:fld>
            <a:endParaRPr lang="ru-RU"/>
          </a:p>
        </p:txBody>
      </p:sp>
    </p:spTree>
    <p:extLst>
      <p:ext uri="{BB962C8B-B14F-4D97-AF65-F5344CB8AC3E}">
        <p14:creationId xmlns:p14="http://schemas.microsoft.com/office/powerpoint/2010/main" val="788002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B3048F5-423D-481B-8A11-2C6E0CE715A1}" type="datetime1">
              <a:rPr lang="ru-RU" smtClean="0"/>
              <a:pPr/>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B11EBB-11ED-499F-BD98-4F3E06AD9A3B}" type="slidenum">
              <a:rPr lang="ru-RU" smtClean="0"/>
              <a:pPr/>
              <a:t>‹#›</a:t>
            </a:fld>
            <a:endParaRPr lang="ru-RU" dirty="0"/>
          </a:p>
        </p:txBody>
      </p:sp>
    </p:spTree>
    <p:extLst>
      <p:ext uri="{BB962C8B-B14F-4D97-AF65-F5344CB8AC3E}">
        <p14:creationId xmlns:p14="http://schemas.microsoft.com/office/powerpoint/2010/main" val="268437324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B3048F5-423D-481B-8A11-2C6E0CE715A1}" type="datetime1">
              <a:rPr lang="ru-RU" smtClean="0"/>
              <a:pPr/>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B11EBB-11ED-499F-BD98-4F3E06AD9A3B}" type="slidenum">
              <a:rPr lang="ru-RU" smtClean="0"/>
              <a:pPr/>
              <a:t>‹#›</a:t>
            </a:fld>
            <a:endParaRPr lang="ru-RU"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6624483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B3048F5-423D-481B-8A11-2C6E0CE715A1}" type="datetime1">
              <a:rPr lang="ru-RU" smtClean="0"/>
              <a:pPr/>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B11EBB-11ED-499F-BD98-4F3E06AD9A3B}" type="slidenum">
              <a:rPr lang="ru-RU" smtClean="0"/>
              <a:pPr/>
              <a:t>‹#›</a:t>
            </a:fld>
            <a:endParaRPr lang="ru-RU" dirty="0"/>
          </a:p>
        </p:txBody>
      </p:sp>
    </p:spTree>
    <p:extLst>
      <p:ext uri="{BB962C8B-B14F-4D97-AF65-F5344CB8AC3E}">
        <p14:creationId xmlns:p14="http://schemas.microsoft.com/office/powerpoint/2010/main" val="20145629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B3048F5-423D-481B-8A11-2C6E0CE715A1}" type="datetime1">
              <a:rPr lang="ru-RU" smtClean="0"/>
              <a:pPr/>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B11EBB-11ED-499F-BD98-4F3E06AD9A3B}" type="slidenum">
              <a:rPr lang="ru-RU" smtClean="0"/>
              <a:pPr/>
              <a:t>‹#›</a:t>
            </a:fld>
            <a:endParaRPr lang="ru-RU"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0899437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B3048F5-423D-481B-8A11-2C6E0CE715A1}" type="datetime1">
              <a:rPr lang="ru-RU" smtClean="0"/>
              <a:pPr/>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B11EBB-11ED-499F-BD98-4F3E06AD9A3B}" type="slidenum">
              <a:rPr lang="ru-RU" smtClean="0"/>
              <a:pPr/>
              <a:t>‹#›</a:t>
            </a:fld>
            <a:endParaRPr lang="ru-RU" dirty="0"/>
          </a:p>
        </p:txBody>
      </p:sp>
    </p:spTree>
    <p:extLst>
      <p:ext uri="{BB962C8B-B14F-4D97-AF65-F5344CB8AC3E}">
        <p14:creationId xmlns:p14="http://schemas.microsoft.com/office/powerpoint/2010/main" val="2540571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B3048F5-423D-481B-8A11-2C6E0CE715A1}" type="datetime1">
              <a:rPr lang="ru-RU" smtClean="0"/>
              <a:pPr/>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B11EBB-11ED-499F-BD98-4F3E06AD9A3B}" type="slidenum">
              <a:rPr lang="ru-RU" smtClean="0"/>
              <a:pPr/>
              <a:t>‹#›</a:t>
            </a:fld>
            <a:endParaRPr lang="ru-RU" dirty="0"/>
          </a:p>
        </p:txBody>
      </p:sp>
    </p:spTree>
    <p:extLst>
      <p:ext uri="{BB962C8B-B14F-4D97-AF65-F5344CB8AC3E}">
        <p14:creationId xmlns:p14="http://schemas.microsoft.com/office/powerpoint/2010/main" val="340124583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B3048F5-423D-481B-8A11-2C6E0CE715A1}" type="datetime1">
              <a:rPr lang="ru-RU" smtClean="0"/>
              <a:pPr/>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B11EBB-11ED-499F-BD98-4F3E06AD9A3B}" type="slidenum">
              <a:rPr lang="ru-RU" smtClean="0"/>
              <a:pPr/>
              <a:t>‹#›</a:t>
            </a:fld>
            <a:endParaRPr lang="ru-RU" dirty="0"/>
          </a:p>
        </p:txBody>
      </p:sp>
    </p:spTree>
    <p:extLst>
      <p:ext uri="{BB962C8B-B14F-4D97-AF65-F5344CB8AC3E}">
        <p14:creationId xmlns:p14="http://schemas.microsoft.com/office/powerpoint/2010/main" val="238620897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15DDCF1-8095-4F72-8C6E-4ECE98C3E58B}" type="datetime1">
              <a:rPr lang="ru-RU" smtClean="0"/>
              <a:pPr/>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B11EBB-11ED-499F-BD98-4F3E06AD9A3B}" type="slidenum">
              <a:rPr lang="ru-RU" smtClean="0"/>
              <a:pPr/>
              <a:t>‹#›</a:t>
            </a:fld>
            <a:endParaRPr lang="ru-RU"/>
          </a:p>
        </p:txBody>
      </p:sp>
    </p:spTree>
    <p:extLst>
      <p:ext uri="{BB962C8B-B14F-4D97-AF65-F5344CB8AC3E}">
        <p14:creationId xmlns:p14="http://schemas.microsoft.com/office/powerpoint/2010/main" val="298793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B3048F5-423D-481B-8A11-2C6E0CE715A1}" type="datetime1">
              <a:rPr lang="ru-RU" smtClean="0"/>
              <a:pPr/>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B11EBB-11ED-499F-BD98-4F3E06AD9A3B}" type="slidenum">
              <a:rPr lang="ru-RU" smtClean="0"/>
              <a:pPr/>
              <a:t>‹#›</a:t>
            </a:fld>
            <a:endParaRPr lang="ru-RU" dirty="0"/>
          </a:p>
        </p:txBody>
      </p:sp>
    </p:spTree>
    <p:extLst>
      <p:ext uri="{BB962C8B-B14F-4D97-AF65-F5344CB8AC3E}">
        <p14:creationId xmlns:p14="http://schemas.microsoft.com/office/powerpoint/2010/main" val="206786356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B3048F5-423D-481B-8A11-2C6E0CE715A1}" type="datetime1">
              <a:rPr lang="ru-RU" smtClean="0"/>
              <a:pPr/>
              <a:t>03.12.2019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B11EBB-11ED-499F-BD98-4F3E06AD9A3B}" type="slidenum">
              <a:rPr lang="ru-RU" smtClean="0"/>
              <a:pPr/>
              <a:t>‹#›</a:t>
            </a:fld>
            <a:endParaRPr lang="ru-RU" dirty="0"/>
          </a:p>
        </p:txBody>
      </p:sp>
    </p:spTree>
    <p:extLst>
      <p:ext uri="{BB962C8B-B14F-4D97-AF65-F5344CB8AC3E}">
        <p14:creationId xmlns:p14="http://schemas.microsoft.com/office/powerpoint/2010/main" val="94542172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B3048F5-423D-481B-8A11-2C6E0CE715A1}" type="datetime1">
              <a:rPr lang="ru-RU" smtClean="0"/>
              <a:pPr/>
              <a:t>03.12.2019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FB11EBB-11ED-499F-BD98-4F3E06AD9A3B}" type="slidenum">
              <a:rPr lang="ru-RU" smtClean="0"/>
              <a:pPr/>
              <a:t>‹#›</a:t>
            </a:fld>
            <a:endParaRPr lang="ru-RU" dirty="0"/>
          </a:p>
        </p:txBody>
      </p:sp>
    </p:spTree>
    <p:extLst>
      <p:ext uri="{BB962C8B-B14F-4D97-AF65-F5344CB8AC3E}">
        <p14:creationId xmlns:p14="http://schemas.microsoft.com/office/powerpoint/2010/main" val="277018893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B3048F5-423D-481B-8A11-2C6E0CE715A1}" type="datetime1">
              <a:rPr lang="ru-RU" smtClean="0"/>
              <a:pPr/>
              <a:t>03.12.2019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FB11EBB-11ED-499F-BD98-4F3E06AD9A3B}" type="slidenum">
              <a:rPr lang="ru-RU" smtClean="0"/>
              <a:pPr/>
              <a:t>‹#›</a:t>
            </a:fld>
            <a:endParaRPr lang="ru-RU" dirty="0"/>
          </a:p>
        </p:txBody>
      </p:sp>
    </p:spTree>
    <p:extLst>
      <p:ext uri="{BB962C8B-B14F-4D97-AF65-F5344CB8AC3E}">
        <p14:creationId xmlns:p14="http://schemas.microsoft.com/office/powerpoint/2010/main" val="34820356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65969-C45B-41CC-9B93-EC9AE0E4E34C}" type="datetime1">
              <a:rPr lang="ru-RU" smtClean="0"/>
              <a:pPr/>
              <a:t>03.12.2019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FB11EBB-11ED-499F-BD98-4F3E06AD9A3B}" type="slidenum">
              <a:rPr lang="ru-RU" smtClean="0"/>
              <a:pPr/>
              <a:t>‹#›</a:t>
            </a:fld>
            <a:endParaRPr lang="ru-RU"/>
          </a:p>
        </p:txBody>
      </p:sp>
    </p:spTree>
    <p:extLst>
      <p:ext uri="{BB962C8B-B14F-4D97-AF65-F5344CB8AC3E}">
        <p14:creationId xmlns:p14="http://schemas.microsoft.com/office/powerpoint/2010/main" val="343117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6B3048F5-423D-481B-8A11-2C6E0CE715A1}" type="datetime1">
              <a:rPr lang="ru-RU" smtClean="0"/>
              <a:pPr/>
              <a:t>03.12.2019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B11EBB-11ED-499F-BD98-4F3E06AD9A3B}" type="slidenum">
              <a:rPr lang="ru-RU" smtClean="0"/>
              <a:pPr/>
              <a:t>‹#›</a:t>
            </a:fld>
            <a:endParaRPr lang="ru-RU" dirty="0"/>
          </a:p>
        </p:txBody>
      </p:sp>
    </p:spTree>
    <p:extLst>
      <p:ext uri="{BB962C8B-B14F-4D97-AF65-F5344CB8AC3E}">
        <p14:creationId xmlns:p14="http://schemas.microsoft.com/office/powerpoint/2010/main" val="420817390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B3048F5-423D-481B-8A11-2C6E0CE715A1}" type="datetime1">
              <a:rPr lang="ru-RU" smtClean="0"/>
              <a:pPr/>
              <a:t>03.12.2019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B11EBB-11ED-499F-BD98-4F3E06AD9A3B}" type="slidenum">
              <a:rPr lang="ru-RU" smtClean="0"/>
              <a:pPr/>
              <a:t>‹#›</a:t>
            </a:fld>
            <a:endParaRPr lang="ru-RU" dirty="0"/>
          </a:p>
        </p:txBody>
      </p:sp>
    </p:spTree>
    <p:extLst>
      <p:ext uri="{BB962C8B-B14F-4D97-AF65-F5344CB8AC3E}">
        <p14:creationId xmlns:p14="http://schemas.microsoft.com/office/powerpoint/2010/main" val="227932443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3048F5-423D-481B-8A11-2C6E0CE715A1}" type="datetime1">
              <a:rPr lang="ru-RU" smtClean="0"/>
              <a:pPr/>
              <a:t>03.12.2019</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FB11EBB-11ED-499F-BD98-4F3E06AD9A3B}" type="slidenum">
              <a:rPr lang="ru-RU" smtClean="0"/>
              <a:pPr/>
              <a:t>‹#›</a:t>
            </a:fld>
            <a:endParaRPr lang="ru-RU" dirty="0"/>
          </a:p>
        </p:txBody>
      </p:sp>
    </p:spTree>
    <p:extLst>
      <p:ext uri="{BB962C8B-B14F-4D97-AF65-F5344CB8AC3E}">
        <p14:creationId xmlns:p14="http://schemas.microsoft.com/office/powerpoint/2010/main" val="16506056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71534" y="-24"/>
            <a:ext cx="8272466" cy="857255"/>
          </a:xfrm>
        </p:spPr>
        <p:txBody>
          <a:bodyPr>
            <a:noAutofit/>
          </a:bodyPr>
          <a:lstStyle/>
          <a:p>
            <a:r>
              <a:rPr lang="en-US" sz="2000" dirty="0" smtClean="0">
                <a:latin typeface="+mn-lt"/>
              </a:rPr>
              <a:t>I </a:t>
            </a:r>
            <a:r>
              <a:rPr lang="ru-RU" sz="2000" dirty="0" smtClean="0">
                <a:latin typeface="+mn-lt"/>
              </a:rPr>
              <a:t>Международная научно-практическая конференция</a:t>
            </a:r>
            <a:br>
              <a:rPr lang="ru-RU" sz="2000" dirty="0" smtClean="0">
                <a:latin typeface="+mn-lt"/>
              </a:rPr>
            </a:br>
            <a:r>
              <a:rPr lang="ru-RU" sz="2000" dirty="0" smtClean="0">
                <a:latin typeface="+mn-lt"/>
              </a:rPr>
              <a:t>по подготовке и сопровождению замещающих семей</a:t>
            </a:r>
            <a:endParaRPr lang="ru-RU" sz="2000" dirty="0">
              <a:latin typeface="+mn-lt"/>
            </a:endParaRPr>
          </a:p>
        </p:txBody>
      </p:sp>
      <p:sp>
        <p:nvSpPr>
          <p:cNvPr id="3" name="Подзаголовок 2"/>
          <p:cNvSpPr>
            <a:spLocks noGrp="1"/>
          </p:cNvSpPr>
          <p:nvPr>
            <p:ph type="subTitle" idx="1"/>
          </p:nvPr>
        </p:nvSpPr>
        <p:spPr>
          <a:xfrm>
            <a:off x="1357290" y="1071546"/>
            <a:ext cx="7786710" cy="642942"/>
          </a:xfrm>
        </p:spPr>
        <p:txBody>
          <a:bodyPr>
            <a:normAutofit fontScale="92500"/>
          </a:bodyPr>
          <a:lstStyle/>
          <a:p>
            <a:r>
              <a:rPr lang="ru-RU" sz="3600" b="1" dirty="0" smtClean="0">
                <a:solidFill>
                  <a:schemeClr val="tx1"/>
                </a:solidFill>
              </a:rPr>
              <a:t>«ДОМА ЛУЧШЕ»: </a:t>
            </a:r>
            <a:r>
              <a:rPr lang="ru-RU" sz="2000" dirty="0" smtClean="0">
                <a:solidFill>
                  <a:schemeClr val="tx1"/>
                </a:solidFill>
              </a:rPr>
              <a:t>Современный опыт и перспективы</a:t>
            </a:r>
            <a:endParaRPr lang="ru-RU" sz="2000" dirty="0">
              <a:solidFill>
                <a:schemeClr val="tx1"/>
              </a:solidFill>
            </a:endParaRPr>
          </a:p>
        </p:txBody>
      </p:sp>
      <p:pic>
        <p:nvPicPr>
          <p:cNvPr id="15" name="Picture 2" descr="https://psv4.userapi.com/c856228/u1747391/docs/d10/8d49e0badbc2/Logo_russkoe_jpg.jpg?extra=cbTd_azEJ7Vgt3gtE0C_XtRZ-a3qQuZLEaE8kfRrGcFbxWy4sMPZVlZw6mYd5_egXhztexDBnZV_yj0ZyQvwc2FhDVoRFY0KrXlF2srZooMDa6JaBN75ltPjBa31ihdWqe4gNSe-uaJDKRBXu6A"/>
          <p:cNvPicPr>
            <a:picLocks noChangeAspect="1" noChangeArrowheads="1"/>
          </p:cNvPicPr>
          <p:nvPr/>
        </p:nvPicPr>
        <p:blipFill>
          <a:blip r:embed="rId2" cstate="print">
            <a:clrChange>
              <a:clrFrom>
                <a:srgbClr val="FFFFFF"/>
              </a:clrFrom>
              <a:clrTo>
                <a:srgbClr val="FFFFFF">
                  <a:alpha val="0"/>
                </a:srgbClr>
              </a:clrTo>
            </a:clrChange>
          </a:blip>
          <a:srcRect l="19349" r="17076"/>
          <a:stretch>
            <a:fillRect/>
          </a:stretch>
        </p:blipFill>
        <p:spPr bwMode="auto">
          <a:xfrm>
            <a:off x="214282" y="-1"/>
            <a:ext cx="1071570" cy="1685519"/>
          </a:xfrm>
          <a:prstGeom prst="rect">
            <a:avLst/>
          </a:prstGeom>
          <a:noFill/>
        </p:spPr>
      </p:pic>
      <p:sp>
        <p:nvSpPr>
          <p:cNvPr id="13" name="TextBox 12"/>
          <p:cNvSpPr txBox="1"/>
          <p:nvPr/>
        </p:nvSpPr>
        <p:spPr>
          <a:xfrm>
            <a:off x="4000496" y="2714620"/>
            <a:ext cx="4500594" cy="584775"/>
          </a:xfrm>
          <a:prstGeom prst="rect">
            <a:avLst/>
          </a:prstGeom>
          <a:noFill/>
        </p:spPr>
        <p:txBody>
          <a:bodyPr wrap="square" rtlCol="0">
            <a:spAutoFit/>
          </a:bodyPr>
          <a:lstStyle/>
          <a:p>
            <a:pPr algn="ctr"/>
            <a:r>
              <a:rPr lang="ru-RU" sz="3200" b="1" dirty="0" smtClean="0"/>
              <a:t>Зимина Мария</a:t>
            </a:r>
            <a:endParaRPr lang="ru-RU" sz="3200" b="1" dirty="0"/>
          </a:p>
        </p:txBody>
      </p:sp>
      <p:sp>
        <p:nvSpPr>
          <p:cNvPr id="16" name="TextBox 15"/>
          <p:cNvSpPr txBox="1"/>
          <p:nvPr/>
        </p:nvSpPr>
        <p:spPr>
          <a:xfrm>
            <a:off x="4000496" y="3357562"/>
            <a:ext cx="4500594" cy="1323439"/>
          </a:xfrm>
          <a:prstGeom prst="rect">
            <a:avLst/>
          </a:prstGeom>
          <a:noFill/>
        </p:spPr>
        <p:txBody>
          <a:bodyPr wrap="square" rtlCol="0">
            <a:spAutoFit/>
          </a:bodyPr>
          <a:lstStyle/>
          <a:p>
            <a:pPr algn="ctr"/>
            <a:r>
              <a:rPr lang="ru-RU" sz="2000" dirty="0" smtClean="0"/>
              <a:t>Москва</a:t>
            </a:r>
          </a:p>
          <a:p>
            <a:pPr algn="ctr"/>
            <a:r>
              <a:rPr lang="ru-RU" sz="2000" dirty="0" smtClean="0"/>
              <a:t>ГБУ РЦ «Спутник»</a:t>
            </a:r>
          </a:p>
          <a:p>
            <a:pPr algn="ctr"/>
            <a:r>
              <a:rPr lang="ru-RU" sz="2000" dirty="0" smtClean="0"/>
              <a:t>Заведующий отделением психологической помощи семьям</a:t>
            </a:r>
            <a:endParaRPr lang="ru-RU" sz="2000" dirty="0"/>
          </a:p>
        </p:txBody>
      </p:sp>
      <p:sp>
        <p:nvSpPr>
          <p:cNvPr id="17" name="TextBox 16"/>
          <p:cNvSpPr txBox="1"/>
          <p:nvPr/>
        </p:nvSpPr>
        <p:spPr>
          <a:xfrm>
            <a:off x="3643306" y="4572008"/>
            <a:ext cx="5286412" cy="1323439"/>
          </a:xfrm>
          <a:prstGeom prst="rect">
            <a:avLst/>
          </a:prstGeom>
          <a:noFill/>
        </p:spPr>
        <p:txBody>
          <a:bodyPr wrap="square" rtlCol="0">
            <a:spAutoFit/>
          </a:bodyPr>
          <a:lstStyle/>
          <a:p>
            <a:pPr algn="ctr"/>
            <a:r>
              <a:rPr lang="ru-RU" sz="2000" b="1" dirty="0" smtClean="0"/>
              <a:t>«Позиция </a:t>
            </a:r>
            <a:r>
              <a:rPr lang="ru-RU" sz="2000" b="1" dirty="0"/>
              <a:t>сотрудничества как основа построения партнерских отношений с семьей при проведении социально-психологического обследования</a:t>
            </a:r>
            <a:r>
              <a:rPr lang="ru-RU" sz="2000" b="1" dirty="0" smtClean="0"/>
              <a:t>»</a:t>
            </a:r>
            <a:endParaRPr lang="ru-RU" sz="2000" b="1" dirty="0"/>
          </a:p>
        </p:txBody>
      </p:sp>
      <p:sp>
        <p:nvSpPr>
          <p:cNvPr id="18" name="TextBox 17"/>
          <p:cNvSpPr txBox="1"/>
          <p:nvPr/>
        </p:nvSpPr>
        <p:spPr>
          <a:xfrm>
            <a:off x="2143108" y="714356"/>
            <a:ext cx="5715040" cy="369332"/>
          </a:xfrm>
          <a:prstGeom prst="rect">
            <a:avLst/>
          </a:prstGeom>
          <a:noFill/>
        </p:spPr>
        <p:txBody>
          <a:bodyPr wrap="square" rtlCol="0">
            <a:spAutoFit/>
          </a:bodyPr>
          <a:lstStyle/>
          <a:p>
            <a:pPr algn="ctr"/>
            <a:r>
              <a:rPr lang="ru-RU" b="1" i="1" dirty="0" smtClean="0">
                <a:latin typeface="+mj-lt"/>
              </a:rPr>
              <a:t>5-7 декабря 2019 года</a:t>
            </a:r>
            <a:endParaRPr lang="ru-RU" b="1" i="1" dirty="0">
              <a:latin typeface="+mj-lt"/>
            </a:endParaRPr>
          </a:p>
        </p:txBody>
      </p:sp>
      <p:sp>
        <p:nvSpPr>
          <p:cNvPr id="1026" name="AutoShape 2" descr="РЦСУ «Спутни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 name="Рисунок 3"/>
          <p:cNvPicPr>
            <a:picLocks noChangeAspect="1"/>
          </p:cNvPicPr>
          <p:nvPr/>
        </p:nvPicPr>
        <p:blipFill>
          <a:blip r:embed="rId3"/>
          <a:stretch>
            <a:fillRect/>
          </a:stretch>
        </p:blipFill>
        <p:spPr>
          <a:xfrm>
            <a:off x="775219" y="3363583"/>
            <a:ext cx="2066925" cy="1943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a:solidFill>
                  <a:schemeClr val="tx1"/>
                </a:solidFill>
                <a:latin typeface="Times New Roman" panose="02020603050405020304" pitchFamily="18" charset="0"/>
                <a:cs typeface="Times New Roman" panose="02020603050405020304" pitchFamily="18" charset="0"/>
              </a:rPr>
              <a:t>5</a:t>
            </a:r>
            <a:r>
              <a:rPr lang="ru-RU" sz="1600" dirty="0">
                <a:solidFill>
                  <a:schemeClr val="tx1"/>
                </a:solidFill>
                <a:latin typeface="Times New Roman" panose="02020603050405020304" pitchFamily="18" charset="0"/>
                <a:cs typeface="Times New Roman" panose="02020603050405020304" pitchFamily="18" charset="0"/>
              </a:rPr>
              <a:t>. Заявитель может </a:t>
            </a:r>
            <a:r>
              <a:rPr lang="ru-RU" sz="1600" b="1" dirty="0">
                <a:solidFill>
                  <a:schemeClr val="tx1"/>
                </a:solidFill>
                <a:latin typeface="Times New Roman" panose="02020603050405020304" pitchFamily="18" charset="0"/>
                <a:cs typeface="Times New Roman" panose="02020603050405020304" pitchFamily="18" charset="0"/>
              </a:rPr>
              <a:t>прекратить процедуру </a:t>
            </a:r>
            <a:r>
              <a:rPr lang="ru-RU" sz="1600" dirty="0">
                <a:solidFill>
                  <a:schemeClr val="tx1"/>
                </a:solidFill>
                <a:latin typeface="Times New Roman" panose="02020603050405020304" pitchFamily="18" charset="0"/>
                <a:cs typeface="Times New Roman" panose="02020603050405020304" pitchFamily="18" charset="0"/>
              </a:rPr>
              <a:t>на любом из этапов СПО, оставив заявление в письменной форме.</a:t>
            </a:r>
            <a:r>
              <a:rPr lang="ru-RU" sz="1600" b="1" dirty="0">
                <a:solidFill>
                  <a:schemeClr val="tx1"/>
                </a:solidFill>
                <a:latin typeface="Times New Roman" panose="02020603050405020304" pitchFamily="18" charset="0"/>
                <a:cs typeface="Times New Roman" panose="02020603050405020304" pitchFamily="18" charset="0"/>
              </a:rPr>
              <a:t/>
            </a:r>
            <a:br>
              <a:rPr lang="ru-RU" sz="1600" b="1"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384763"/>
            <a:ext cx="3881437" cy="3881437"/>
          </a:xfrm>
        </p:spPr>
      </p:pic>
      <p:sp>
        <p:nvSpPr>
          <p:cNvPr id="4" name="Номер слайда 3"/>
          <p:cNvSpPr>
            <a:spLocks noGrp="1"/>
          </p:cNvSpPr>
          <p:nvPr>
            <p:ph type="sldNum" sz="quarter" idx="12"/>
          </p:nvPr>
        </p:nvSpPr>
        <p:spPr/>
        <p:txBody>
          <a:bodyPr/>
          <a:lstStyle/>
          <a:p>
            <a:fld id="{FFB11EBB-11ED-499F-BD98-4F3E06AD9A3B}" type="slidenum">
              <a:rPr lang="ru-RU" smtClean="0"/>
              <a:pPr/>
              <a:t>10</a:t>
            </a:fld>
            <a:endParaRPr lang="ru-RU"/>
          </a:p>
        </p:txBody>
      </p:sp>
      <p:sp>
        <p:nvSpPr>
          <p:cNvPr id="6" name="Заголовок 1"/>
          <p:cNvSpPr txBox="1">
            <a:spLocks/>
          </p:cNvSpPr>
          <p:nvPr/>
        </p:nvSpPr>
        <p:spPr>
          <a:xfrm>
            <a:off x="395537" y="89687"/>
            <a:ext cx="6590302" cy="519913"/>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t>16 факторов сотрудничества</a:t>
            </a:r>
            <a:endParaRPr lang="ru-RU" sz="3200" b="1" dirty="0"/>
          </a:p>
        </p:txBody>
      </p:sp>
    </p:spTree>
    <p:extLst>
      <p:ext uri="{BB962C8B-B14F-4D97-AF65-F5344CB8AC3E}">
        <p14:creationId xmlns:p14="http://schemas.microsoft.com/office/powerpoint/2010/main" val="3073878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949" y="1052736"/>
            <a:ext cx="6347713" cy="1320800"/>
          </a:xfrm>
        </p:spPr>
        <p:txBody>
          <a:bodyPr>
            <a:normAutofit/>
          </a:bodyPr>
          <a:lstStyle/>
          <a:p>
            <a:r>
              <a:rPr lang="ru-RU" sz="1600" b="1" dirty="0">
                <a:solidFill>
                  <a:schemeClr val="tx1"/>
                </a:solidFill>
                <a:latin typeface="Times New Roman" panose="02020603050405020304" pitchFamily="18" charset="0"/>
                <a:cs typeface="Times New Roman" panose="02020603050405020304" pitchFamily="18" charset="0"/>
              </a:rPr>
              <a:t>6.  </a:t>
            </a:r>
            <a:r>
              <a:rPr lang="ru-RU" sz="1600" dirty="0">
                <a:solidFill>
                  <a:schemeClr val="tx1"/>
                </a:solidFill>
                <a:latin typeface="Times New Roman" panose="02020603050405020304" pitchFamily="18" charset="0"/>
                <a:cs typeface="Times New Roman" panose="02020603050405020304" pitchFamily="18" charset="0"/>
              </a:rPr>
              <a:t>Процедура СПО начинается с </a:t>
            </a:r>
            <a:r>
              <a:rPr lang="ru-RU" sz="1600" b="1" dirty="0">
                <a:solidFill>
                  <a:schemeClr val="tx1"/>
                </a:solidFill>
                <a:latin typeface="Times New Roman" panose="02020603050405020304" pitchFamily="18" charset="0"/>
                <a:cs typeface="Times New Roman" panose="02020603050405020304" pitchFamily="18" charset="0"/>
              </a:rPr>
              <a:t>изучения потребностей развития и истории ребенка (детей), которого предполагают к устройству в семью заявителя.</a:t>
            </a:r>
            <a:r>
              <a:rPr lang="ru-RU" sz="1600" dirty="0">
                <a:solidFill>
                  <a:schemeClr val="tx1"/>
                </a:solidFill>
                <a:latin typeface="Times New Roman" panose="02020603050405020304" pitchFamily="18" charset="0"/>
                <a:cs typeface="Times New Roman" panose="02020603050405020304" pitchFamily="18" charset="0"/>
              </a:rPr>
              <a:t> Что создает фокус на исследование компетенций, ресурсов и рисков семьи.</a:t>
            </a:r>
            <a:r>
              <a:rPr lang="ru-RU" sz="1600" b="1" dirty="0">
                <a:solidFill>
                  <a:schemeClr val="tx1"/>
                </a:solidFill>
                <a:latin typeface="Times New Roman" panose="02020603050405020304" pitchFamily="18" charset="0"/>
                <a:cs typeface="Times New Roman" panose="02020603050405020304" pitchFamily="18" charset="0"/>
              </a:rPr>
              <a:t/>
            </a:r>
            <a:br>
              <a:rPr lang="ru-RU" sz="1600" b="1"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43088" y="2160588"/>
            <a:ext cx="3881437" cy="3881437"/>
          </a:xfrm>
        </p:spPr>
      </p:pic>
      <p:sp>
        <p:nvSpPr>
          <p:cNvPr id="4" name="Номер слайда 3"/>
          <p:cNvSpPr>
            <a:spLocks noGrp="1"/>
          </p:cNvSpPr>
          <p:nvPr>
            <p:ph type="sldNum" sz="quarter" idx="12"/>
          </p:nvPr>
        </p:nvSpPr>
        <p:spPr/>
        <p:txBody>
          <a:bodyPr/>
          <a:lstStyle/>
          <a:p>
            <a:fld id="{FFB11EBB-11ED-499F-BD98-4F3E06AD9A3B}" type="slidenum">
              <a:rPr lang="ru-RU" smtClean="0"/>
              <a:pPr/>
              <a:t>11</a:t>
            </a:fld>
            <a:endParaRPr lang="ru-RU"/>
          </a:p>
        </p:txBody>
      </p:sp>
      <p:sp>
        <p:nvSpPr>
          <p:cNvPr id="6" name="Заголовок 1"/>
          <p:cNvSpPr txBox="1">
            <a:spLocks/>
          </p:cNvSpPr>
          <p:nvPr/>
        </p:nvSpPr>
        <p:spPr>
          <a:xfrm>
            <a:off x="395537" y="89687"/>
            <a:ext cx="6590302" cy="519913"/>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t>16 факторов сотрудничества</a:t>
            </a:r>
            <a:endParaRPr lang="ru-RU" sz="3200" b="1" dirty="0"/>
          </a:p>
        </p:txBody>
      </p:sp>
    </p:spTree>
    <p:extLst>
      <p:ext uri="{BB962C8B-B14F-4D97-AF65-F5344CB8AC3E}">
        <p14:creationId xmlns:p14="http://schemas.microsoft.com/office/powerpoint/2010/main" val="831343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6831" y="839788"/>
            <a:ext cx="6347713" cy="1320800"/>
          </a:xfrm>
        </p:spPr>
        <p:txBody>
          <a:bodyPr>
            <a:normAutofit/>
          </a:bodyPr>
          <a:lstStyle/>
          <a:p>
            <a:r>
              <a:rPr lang="ru-RU" sz="1600" b="1" dirty="0">
                <a:solidFill>
                  <a:schemeClr val="tx1"/>
                </a:solidFill>
                <a:latin typeface="Times New Roman" panose="02020603050405020304" pitchFamily="18" charset="0"/>
                <a:cs typeface="Times New Roman" panose="02020603050405020304" pitchFamily="18" charset="0"/>
              </a:rPr>
              <a:t>7.  Родители дают письменное </a:t>
            </a:r>
            <a:r>
              <a:rPr lang="ru-RU" sz="1600" dirty="0">
                <a:solidFill>
                  <a:schemeClr val="tx1"/>
                </a:solidFill>
                <a:latin typeface="Times New Roman" panose="02020603050405020304" pitchFamily="18" charset="0"/>
                <a:cs typeface="Times New Roman" panose="02020603050405020304" pitchFamily="18" charset="0"/>
              </a:rPr>
              <a:t>разрешение на обследование детей, проживающих в семье (кровных и приемных) и у них есть возможность присутствия на процедуре диагностики ребенка.</a:t>
            </a:r>
            <a:br>
              <a:rPr lang="ru-RU" sz="1600"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6182" y="2160588"/>
            <a:ext cx="5175249" cy="3881437"/>
          </a:xfrm>
        </p:spPr>
      </p:pic>
      <p:sp>
        <p:nvSpPr>
          <p:cNvPr id="4" name="Номер слайда 3"/>
          <p:cNvSpPr>
            <a:spLocks noGrp="1"/>
          </p:cNvSpPr>
          <p:nvPr>
            <p:ph type="sldNum" sz="quarter" idx="12"/>
          </p:nvPr>
        </p:nvSpPr>
        <p:spPr/>
        <p:txBody>
          <a:bodyPr/>
          <a:lstStyle/>
          <a:p>
            <a:fld id="{FFB11EBB-11ED-499F-BD98-4F3E06AD9A3B}" type="slidenum">
              <a:rPr lang="ru-RU" smtClean="0"/>
              <a:pPr/>
              <a:t>12</a:t>
            </a:fld>
            <a:endParaRPr lang="ru-RU"/>
          </a:p>
        </p:txBody>
      </p:sp>
      <p:sp>
        <p:nvSpPr>
          <p:cNvPr id="6" name="Заголовок 1"/>
          <p:cNvSpPr txBox="1">
            <a:spLocks/>
          </p:cNvSpPr>
          <p:nvPr/>
        </p:nvSpPr>
        <p:spPr>
          <a:xfrm>
            <a:off x="395537" y="89687"/>
            <a:ext cx="6590302" cy="519913"/>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t>16 факторов сотрудничества</a:t>
            </a:r>
            <a:endParaRPr lang="ru-RU" sz="3200" b="1" dirty="0"/>
          </a:p>
        </p:txBody>
      </p:sp>
    </p:spTree>
    <p:extLst>
      <p:ext uri="{BB962C8B-B14F-4D97-AF65-F5344CB8AC3E}">
        <p14:creationId xmlns:p14="http://schemas.microsoft.com/office/powerpoint/2010/main" val="1214084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143" y="875685"/>
            <a:ext cx="6347713" cy="1320800"/>
          </a:xfrm>
        </p:spPr>
        <p:txBody>
          <a:bodyPr>
            <a:normAutofit/>
          </a:bodyPr>
          <a:lstStyle/>
          <a:p>
            <a:r>
              <a:rPr lang="ru-RU" sz="1600" b="1" dirty="0">
                <a:solidFill>
                  <a:schemeClr val="tx1"/>
                </a:solidFill>
                <a:latin typeface="Times New Roman" panose="02020603050405020304" pitchFamily="18" charset="0"/>
                <a:cs typeface="Times New Roman" panose="02020603050405020304" pitchFamily="18" charset="0"/>
              </a:rPr>
              <a:t>8. Заключение "контракта" </a:t>
            </a:r>
            <a:r>
              <a:rPr lang="ru-RU" sz="1600" dirty="0">
                <a:solidFill>
                  <a:schemeClr val="tx1"/>
                </a:solidFill>
                <a:latin typeface="Times New Roman" panose="02020603050405020304" pitchFamily="18" charset="0"/>
                <a:cs typeface="Times New Roman" panose="02020603050405020304" pitchFamily="18" charset="0"/>
              </a:rPr>
              <a:t>на первой встрече со специалистами, дает возможность семье определить цель со-исследования для себя. Мы проговариваем со взрослыми участниками процедуры, чтобы им было полезно поисследовать.</a:t>
            </a:r>
            <a:br>
              <a:rPr lang="ru-RU" sz="1600"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9042" y="2160588"/>
            <a:ext cx="4489528" cy="3881437"/>
          </a:xfrm>
        </p:spPr>
      </p:pic>
      <p:sp>
        <p:nvSpPr>
          <p:cNvPr id="4" name="Номер слайда 3"/>
          <p:cNvSpPr>
            <a:spLocks noGrp="1"/>
          </p:cNvSpPr>
          <p:nvPr>
            <p:ph type="sldNum" sz="quarter" idx="12"/>
          </p:nvPr>
        </p:nvSpPr>
        <p:spPr/>
        <p:txBody>
          <a:bodyPr/>
          <a:lstStyle/>
          <a:p>
            <a:fld id="{FFB11EBB-11ED-499F-BD98-4F3E06AD9A3B}" type="slidenum">
              <a:rPr lang="ru-RU" smtClean="0"/>
              <a:pPr/>
              <a:t>13</a:t>
            </a:fld>
            <a:endParaRPr lang="ru-RU"/>
          </a:p>
        </p:txBody>
      </p:sp>
      <p:sp>
        <p:nvSpPr>
          <p:cNvPr id="6" name="Заголовок 1"/>
          <p:cNvSpPr txBox="1">
            <a:spLocks/>
          </p:cNvSpPr>
          <p:nvPr/>
        </p:nvSpPr>
        <p:spPr>
          <a:xfrm>
            <a:off x="395537" y="89687"/>
            <a:ext cx="6590302" cy="519913"/>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t>16 факторов сотрудничества</a:t>
            </a:r>
            <a:endParaRPr lang="ru-RU" sz="3200" b="1" dirty="0"/>
          </a:p>
        </p:txBody>
      </p:sp>
    </p:spTree>
    <p:extLst>
      <p:ext uri="{BB962C8B-B14F-4D97-AF65-F5344CB8AC3E}">
        <p14:creationId xmlns:p14="http://schemas.microsoft.com/office/powerpoint/2010/main" val="1090474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a:solidFill>
                  <a:schemeClr val="tx1"/>
                </a:solidFill>
                <a:latin typeface="Times New Roman" panose="02020603050405020304" pitchFamily="18" charset="0"/>
                <a:cs typeface="Times New Roman" panose="02020603050405020304" pitchFamily="18" charset="0"/>
              </a:rPr>
              <a:t>9. </a:t>
            </a:r>
            <a:r>
              <a:rPr lang="ru-RU" sz="1600" dirty="0">
                <a:solidFill>
                  <a:schemeClr val="tx1"/>
                </a:solidFill>
                <a:latin typeface="Times New Roman" panose="02020603050405020304" pitchFamily="18" charset="0"/>
                <a:cs typeface="Times New Roman" panose="02020603050405020304" pitchFamily="18" charset="0"/>
              </a:rPr>
              <a:t>Методы применяемые при СПО взрослых членов семьи: </a:t>
            </a:r>
            <a:r>
              <a:rPr lang="ru-RU" sz="1600" b="1" dirty="0">
                <a:solidFill>
                  <a:schemeClr val="tx1"/>
                </a:solidFill>
                <a:latin typeface="Times New Roman" panose="02020603050405020304" pitchFamily="18" charset="0"/>
                <a:cs typeface="Times New Roman" panose="02020603050405020304" pitchFamily="18" charset="0"/>
              </a:rPr>
              <a:t>наблюдение, полу структурированное интервью, беседа.</a:t>
            </a:r>
            <a:br>
              <a:rPr lang="ru-RU" sz="1600" b="1"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FFB11EBB-11ED-499F-BD98-4F3E06AD9A3B}" type="slidenum">
              <a:rPr lang="ru-RU" smtClean="0"/>
              <a:pPr/>
              <a:t>14</a:t>
            </a:fld>
            <a:endParaRPr lang="ru-RU"/>
          </a:p>
        </p:txBody>
      </p:sp>
      <p:pic>
        <p:nvPicPr>
          <p:cNvPr id="11" name="Объект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43088" y="2160588"/>
            <a:ext cx="3881437" cy="3881437"/>
          </a:xfrm>
        </p:spPr>
      </p:pic>
      <p:sp>
        <p:nvSpPr>
          <p:cNvPr id="5" name="Заголовок 1"/>
          <p:cNvSpPr txBox="1">
            <a:spLocks/>
          </p:cNvSpPr>
          <p:nvPr/>
        </p:nvSpPr>
        <p:spPr>
          <a:xfrm>
            <a:off x="395537" y="89687"/>
            <a:ext cx="6590302" cy="519913"/>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t>16 факторов сотрудничества</a:t>
            </a:r>
            <a:endParaRPr lang="ru-RU" sz="3200" b="1" dirty="0"/>
          </a:p>
        </p:txBody>
      </p:sp>
    </p:spTree>
    <p:extLst>
      <p:ext uri="{BB962C8B-B14F-4D97-AF65-F5344CB8AC3E}">
        <p14:creationId xmlns:p14="http://schemas.microsoft.com/office/powerpoint/2010/main" val="728707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a:solidFill>
                  <a:schemeClr val="tx1"/>
                </a:solidFill>
                <a:latin typeface="Times New Roman" panose="02020603050405020304" pitchFamily="18" charset="0"/>
                <a:cs typeface="Times New Roman" panose="02020603050405020304" pitchFamily="18" charset="0"/>
              </a:rPr>
              <a:t>10</a:t>
            </a:r>
            <a:r>
              <a:rPr lang="ru-RU" sz="1600" dirty="0">
                <a:solidFill>
                  <a:schemeClr val="tx1"/>
                </a:solidFill>
                <a:latin typeface="Times New Roman" panose="02020603050405020304" pitchFamily="18" charset="0"/>
                <a:cs typeface="Times New Roman" panose="02020603050405020304" pitchFamily="18" charset="0"/>
              </a:rPr>
              <a:t>. На каждой встрече с семьей ведется протокол, который заполняется специалистом </a:t>
            </a:r>
            <a:r>
              <a:rPr lang="ru-RU" sz="1600" b="1" dirty="0">
                <a:solidFill>
                  <a:schemeClr val="tx1"/>
                </a:solidFill>
                <a:latin typeface="Times New Roman" panose="02020603050405020304" pitchFamily="18" charset="0"/>
                <a:cs typeface="Times New Roman" panose="02020603050405020304" pitchFamily="18" charset="0"/>
              </a:rPr>
              <a:t>по принципу авторства заявителя</a:t>
            </a:r>
            <a:r>
              <a:rPr lang="ru-RU" sz="1600" dirty="0">
                <a:solidFill>
                  <a:schemeClr val="tx1"/>
                </a:solidFill>
                <a:latin typeface="Times New Roman" panose="02020603050405020304" pitchFamily="18" charset="0"/>
                <a:cs typeface="Times New Roman" panose="02020603050405020304" pitchFamily="18" charset="0"/>
              </a:rPr>
              <a:t>. В конце встречи взрослые члены семьи знакомятся с протоколом и подписывают его.</a:t>
            </a:r>
            <a:br>
              <a:rPr lang="ru-RU" sz="1600"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14878" y="2160588"/>
            <a:ext cx="2137856" cy="3881437"/>
          </a:xfrm>
        </p:spPr>
      </p:pic>
      <p:sp>
        <p:nvSpPr>
          <p:cNvPr id="4" name="Номер слайда 3"/>
          <p:cNvSpPr>
            <a:spLocks noGrp="1"/>
          </p:cNvSpPr>
          <p:nvPr>
            <p:ph type="sldNum" sz="quarter" idx="12"/>
          </p:nvPr>
        </p:nvSpPr>
        <p:spPr/>
        <p:txBody>
          <a:bodyPr/>
          <a:lstStyle/>
          <a:p>
            <a:fld id="{FFB11EBB-11ED-499F-BD98-4F3E06AD9A3B}" type="slidenum">
              <a:rPr lang="ru-RU" smtClean="0"/>
              <a:pPr/>
              <a:t>15</a:t>
            </a:fld>
            <a:endParaRPr lang="ru-RU"/>
          </a:p>
        </p:txBody>
      </p:sp>
      <p:sp>
        <p:nvSpPr>
          <p:cNvPr id="6" name="Заголовок 1"/>
          <p:cNvSpPr txBox="1">
            <a:spLocks/>
          </p:cNvSpPr>
          <p:nvPr/>
        </p:nvSpPr>
        <p:spPr>
          <a:xfrm>
            <a:off x="395537" y="89687"/>
            <a:ext cx="6590302" cy="519913"/>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t>16 факторов сотрудничества</a:t>
            </a:r>
            <a:endParaRPr lang="ru-RU" sz="3200" b="1" dirty="0"/>
          </a:p>
        </p:txBody>
      </p:sp>
    </p:spTree>
    <p:extLst>
      <p:ext uri="{BB962C8B-B14F-4D97-AF65-F5344CB8AC3E}">
        <p14:creationId xmlns:p14="http://schemas.microsoft.com/office/powerpoint/2010/main" val="2155330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a:solidFill>
                  <a:schemeClr val="tx1"/>
                </a:solidFill>
                <a:latin typeface="Times New Roman" panose="02020603050405020304" pitchFamily="18" charset="0"/>
                <a:cs typeface="Times New Roman" panose="02020603050405020304" pitchFamily="18" charset="0"/>
              </a:rPr>
              <a:t>11. </a:t>
            </a:r>
            <a:r>
              <a:rPr lang="ru-RU" sz="1600" dirty="0">
                <a:solidFill>
                  <a:schemeClr val="tx1"/>
                </a:solidFill>
                <a:latin typeface="Times New Roman" panose="02020603050405020304" pitchFamily="18" charset="0"/>
                <a:cs typeface="Times New Roman" panose="02020603050405020304" pitchFamily="18" charset="0"/>
              </a:rPr>
              <a:t>Прояснение информации для </a:t>
            </a:r>
            <a:r>
              <a:rPr lang="ru-RU" sz="1600" b="1" dirty="0">
                <a:solidFill>
                  <a:schemeClr val="tx1"/>
                </a:solidFill>
                <a:latin typeface="Times New Roman" panose="02020603050405020304" pitchFamily="18" charset="0"/>
                <a:cs typeface="Times New Roman" panose="02020603050405020304" pitchFamily="18" charset="0"/>
              </a:rPr>
              <a:t>обозначения мнения и позиции обеих сторон</a:t>
            </a:r>
            <a:r>
              <a:rPr lang="ru-RU" sz="1600" dirty="0">
                <a:solidFill>
                  <a:schemeClr val="tx1"/>
                </a:solidFill>
                <a:latin typeface="Times New Roman" panose="02020603050405020304" pitchFamily="18" charset="0"/>
                <a:cs typeface="Times New Roman" panose="02020603050405020304" pitchFamily="18" charset="0"/>
              </a:rPr>
              <a:t>: обследуемой и обследующей.</a:t>
            </a:r>
            <a:br>
              <a:rPr lang="ru-RU" sz="1600"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9956" y="2160588"/>
            <a:ext cx="4687700" cy="3881437"/>
          </a:xfrm>
        </p:spPr>
      </p:pic>
      <p:sp>
        <p:nvSpPr>
          <p:cNvPr id="4" name="Номер слайда 3"/>
          <p:cNvSpPr>
            <a:spLocks noGrp="1"/>
          </p:cNvSpPr>
          <p:nvPr>
            <p:ph type="sldNum" sz="quarter" idx="12"/>
          </p:nvPr>
        </p:nvSpPr>
        <p:spPr/>
        <p:txBody>
          <a:bodyPr/>
          <a:lstStyle/>
          <a:p>
            <a:fld id="{FFB11EBB-11ED-499F-BD98-4F3E06AD9A3B}" type="slidenum">
              <a:rPr lang="ru-RU" smtClean="0"/>
              <a:pPr/>
              <a:t>16</a:t>
            </a:fld>
            <a:endParaRPr lang="ru-RU"/>
          </a:p>
        </p:txBody>
      </p:sp>
      <p:sp>
        <p:nvSpPr>
          <p:cNvPr id="6" name="Заголовок 1"/>
          <p:cNvSpPr txBox="1">
            <a:spLocks/>
          </p:cNvSpPr>
          <p:nvPr/>
        </p:nvSpPr>
        <p:spPr>
          <a:xfrm>
            <a:off x="395537" y="89687"/>
            <a:ext cx="6590302" cy="519913"/>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t>16 факторов сотрудничества</a:t>
            </a:r>
            <a:endParaRPr lang="ru-RU" sz="3200" b="1" dirty="0"/>
          </a:p>
        </p:txBody>
      </p:sp>
    </p:spTree>
    <p:extLst>
      <p:ext uri="{BB962C8B-B14F-4D97-AF65-F5344CB8AC3E}">
        <p14:creationId xmlns:p14="http://schemas.microsoft.com/office/powerpoint/2010/main" val="1744857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a:solidFill>
                  <a:schemeClr val="tx1"/>
                </a:solidFill>
                <a:latin typeface="Times New Roman" panose="02020603050405020304" pitchFamily="18" charset="0"/>
                <a:cs typeface="Times New Roman" panose="02020603050405020304" pitchFamily="18" charset="0"/>
              </a:rPr>
              <a:t>12. Обратная связь </a:t>
            </a:r>
            <a:r>
              <a:rPr lang="ru-RU" sz="1600" dirty="0">
                <a:solidFill>
                  <a:schemeClr val="tx1"/>
                </a:solidFill>
                <a:latin typeface="Times New Roman" panose="02020603050405020304" pitchFamily="18" charset="0"/>
                <a:cs typeface="Times New Roman" panose="02020603050405020304" pitchFamily="18" charset="0"/>
              </a:rPr>
              <a:t>о собранной информации дается специалистами на каждом этапе СПО.</a:t>
            </a:r>
            <a:br>
              <a:rPr lang="ru-RU" sz="1600"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FFB11EBB-11ED-499F-BD98-4F3E06AD9A3B}" type="slidenum">
              <a:rPr lang="ru-RU" smtClean="0"/>
              <a:pPr/>
              <a:t>17</a:t>
            </a:fld>
            <a:endParaRPr lang="ru-RU"/>
          </a:p>
        </p:txBody>
      </p:sp>
      <p:pic>
        <p:nvPicPr>
          <p:cNvPr id="1026" name="Picture 2" descr="https://www.superjeweler.com/blog/wp-content/uploads/2016/04/communication.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06973" y="2160588"/>
            <a:ext cx="3153667" cy="3881437"/>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395537" y="89687"/>
            <a:ext cx="6590302" cy="519913"/>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t>16 факторов сотрудничества</a:t>
            </a:r>
            <a:endParaRPr lang="ru-RU" sz="3200" b="1" dirty="0"/>
          </a:p>
        </p:txBody>
      </p:sp>
    </p:spTree>
    <p:extLst>
      <p:ext uri="{BB962C8B-B14F-4D97-AF65-F5344CB8AC3E}">
        <p14:creationId xmlns:p14="http://schemas.microsoft.com/office/powerpoint/2010/main" val="4270390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a:solidFill>
                  <a:schemeClr val="tx1"/>
                </a:solidFill>
                <a:latin typeface="Times New Roman" panose="02020603050405020304" pitchFamily="18" charset="0"/>
                <a:cs typeface="Times New Roman" panose="02020603050405020304" pitchFamily="18" charset="0"/>
              </a:rPr>
              <a:t>13</a:t>
            </a:r>
            <a:r>
              <a:rPr lang="ru-RU" sz="1600" dirty="0">
                <a:solidFill>
                  <a:schemeClr val="tx1"/>
                </a:solidFill>
                <a:latin typeface="Times New Roman" panose="02020603050405020304" pitchFamily="18" charset="0"/>
                <a:cs typeface="Times New Roman" panose="02020603050405020304" pitchFamily="18" charset="0"/>
              </a:rPr>
              <a:t>. Обязательное </a:t>
            </a:r>
            <a:r>
              <a:rPr lang="ru-RU" sz="1600" b="1" dirty="0">
                <a:solidFill>
                  <a:schemeClr val="tx1"/>
                </a:solidFill>
                <a:latin typeface="Times New Roman" panose="02020603050405020304" pitchFamily="18" charset="0"/>
                <a:cs typeface="Times New Roman" panose="02020603050405020304" pitchFamily="18" charset="0"/>
              </a:rPr>
              <a:t>ознакомление с заключением заявителей</a:t>
            </a:r>
            <a:r>
              <a:rPr lang="ru-RU" sz="1600" dirty="0">
                <a:solidFill>
                  <a:schemeClr val="tx1"/>
                </a:solidFill>
                <a:latin typeface="Times New Roman" panose="02020603050405020304" pitchFamily="18" charset="0"/>
                <a:cs typeface="Times New Roman" panose="02020603050405020304" pitchFamily="18" charset="0"/>
              </a:rPr>
              <a:t>. С согласия заявителя заключение отправляется по ЭДО в ОСЗН либо заявителю дается оригинал на руки.</a:t>
            </a:r>
            <a:br>
              <a:rPr lang="ru-RU" sz="1600"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6714" y="2160588"/>
            <a:ext cx="4814185" cy="3881437"/>
          </a:xfrm>
        </p:spPr>
      </p:pic>
      <p:sp>
        <p:nvSpPr>
          <p:cNvPr id="4" name="Номер слайда 3"/>
          <p:cNvSpPr>
            <a:spLocks noGrp="1"/>
          </p:cNvSpPr>
          <p:nvPr>
            <p:ph type="sldNum" sz="quarter" idx="12"/>
          </p:nvPr>
        </p:nvSpPr>
        <p:spPr/>
        <p:txBody>
          <a:bodyPr/>
          <a:lstStyle/>
          <a:p>
            <a:fld id="{FFB11EBB-11ED-499F-BD98-4F3E06AD9A3B}" type="slidenum">
              <a:rPr lang="ru-RU" smtClean="0"/>
              <a:pPr/>
              <a:t>18</a:t>
            </a:fld>
            <a:endParaRPr lang="ru-RU"/>
          </a:p>
        </p:txBody>
      </p:sp>
      <p:sp>
        <p:nvSpPr>
          <p:cNvPr id="6" name="Заголовок 1"/>
          <p:cNvSpPr txBox="1">
            <a:spLocks/>
          </p:cNvSpPr>
          <p:nvPr/>
        </p:nvSpPr>
        <p:spPr>
          <a:xfrm>
            <a:off x="395537" y="89687"/>
            <a:ext cx="6590302" cy="519913"/>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t>16 факторов сотрудничества</a:t>
            </a:r>
            <a:endParaRPr lang="ru-RU" sz="3200" b="1" dirty="0"/>
          </a:p>
        </p:txBody>
      </p:sp>
    </p:spTree>
    <p:extLst>
      <p:ext uri="{BB962C8B-B14F-4D97-AF65-F5344CB8AC3E}">
        <p14:creationId xmlns:p14="http://schemas.microsoft.com/office/powerpoint/2010/main" val="86996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a:solidFill>
                  <a:schemeClr val="tx1"/>
                </a:solidFill>
                <a:latin typeface="Times New Roman" panose="02020603050405020304" pitchFamily="18" charset="0"/>
                <a:cs typeface="Times New Roman" panose="02020603050405020304" pitchFamily="18" charset="0"/>
              </a:rPr>
              <a:t>14. </a:t>
            </a:r>
            <a:r>
              <a:rPr lang="ru-RU" sz="1600" dirty="0">
                <a:solidFill>
                  <a:schemeClr val="tx1"/>
                </a:solidFill>
                <a:latin typeface="Times New Roman" panose="02020603050405020304" pitchFamily="18" charset="0"/>
                <a:cs typeface="Times New Roman" panose="02020603050405020304" pitchFamily="18" charset="0"/>
              </a:rPr>
              <a:t>Заключение носит </a:t>
            </a:r>
            <a:r>
              <a:rPr lang="ru-RU" sz="1600" b="1" dirty="0">
                <a:solidFill>
                  <a:schemeClr val="tx1"/>
                </a:solidFill>
                <a:latin typeface="Times New Roman" panose="02020603050405020304" pitchFamily="18" charset="0"/>
                <a:cs typeface="Times New Roman" panose="02020603050405020304" pitchFamily="18" charset="0"/>
              </a:rPr>
              <a:t>рекомендательный характер</a:t>
            </a:r>
            <a:r>
              <a:rPr lang="ru-RU" sz="1600" dirty="0">
                <a:solidFill>
                  <a:schemeClr val="tx1"/>
                </a:solidFill>
                <a:latin typeface="Times New Roman" panose="02020603050405020304" pitchFamily="18" charset="0"/>
                <a:cs typeface="Times New Roman" panose="02020603050405020304" pitchFamily="18" charset="0"/>
              </a:rPr>
              <a:t>. Рекомендации специалистов, прописанные в заключении по компенсации рисков  конкретны и достижимы для данной семьи.</a:t>
            </a:r>
            <a:br>
              <a:rPr lang="ru-RU" sz="1600"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628800"/>
            <a:ext cx="3881437" cy="3881437"/>
          </a:xfrm>
        </p:spPr>
      </p:pic>
      <p:sp>
        <p:nvSpPr>
          <p:cNvPr id="4" name="Номер слайда 3"/>
          <p:cNvSpPr>
            <a:spLocks noGrp="1"/>
          </p:cNvSpPr>
          <p:nvPr>
            <p:ph type="sldNum" sz="quarter" idx="12"/>
          </p:nvPr>
        </p:nvSpPr>
        <p:spPr/>
        <p:txBody>
          <a:bodyPr/>
          <a:lstStyle/>
          <a:p>
            <a:fld id="{FFB11EBB-11ED-499F-BD98-4F3E06AD9A3B}" type="slidenum">
              <a:rPr lang="ru-RU" smtClean="0"/>
              <a:pPr/>
              <a:t>19</a:t>
            </a:fld>
            <a:endParaRPr lang="ru-RU"/>
          </a:p>
        </p:txBody>
      </p:sp>
      <p:sp>
        <p:nvSpPr>
          <p:cNvPr id="6" name="Заголовок 1"/>
          <p:cNvSpPr txBox="1">
            <a:spLocks/>
          </p:cNvSpPr>
          <p:nvPr/>
        </p:nvSpPr>
        <p:spPr>
          <a:xfrm>
            <a:off x="395537" y="89687"/>
            <a:ext cx="6590302" cy="519913"/>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t>16 факторов сотрудничества</a:t>
            </a:r>
            <a:endParaRPr lang="ru-RU" sz="3200" b="1" dirty="0"/>
          </a:p>
        </p:txBody>
      </p:sp>
    </p:spTree>
    <p:extLst>
      <p:ext uri="{BB962C8B-B14F-4D97-AF65-F5344CB8AC3E}">
        <p14:creationId xmlns:p14="http://schemas.microsoft.com/office/powerpoint/2010/main" val="3959909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79374"/>
            <a:ext cx="8010751" cy="945370"/>
          </a:xfrm>
        </p:spPr>
        <p:txBody>
          <a:bodyPr>
            <a:noAutofit/>
          </a:bodyPr>
          <a:lstStyle/>
          <a:p>
            <a:r>
              <a:rPr lang="ru-RU" sz="2800" b="1" dirty="0" smtClean="0"/>
              <a:t>Социально-психологическое обследование (СПО)</a:t>
            </a:r>
            <a:endParaRPr lang="ru-RU" sz="2800" b="1" dirty="0"/>
          </a:p>
        </p:txBody>
      </p:sp>
      <p:sp>
        <p:nvSpPr>
          <p:cNvPr id="6" name="Содержимое 5"/>
          <p:cNvSpPr>
            <a:spLocks noGrp="1"/>
          </p:cNvSpPr>
          <p:nvPr>
            <p:ph idx="1"/>
          </p:nvPr>
        </p:nvSpPr>
        <p:spPr>
          <a:xfrm>
            <a:off x="683568" y="1500174"/>
            <a:ext cx="6347714" cy="3880773"/>
          </a:xfrm>
        </p:spPr>
        <p:txBody>
          <a:bodyPr>
            <a:normAutofit/>
          </a:bodyPr>
          <a:lstStyle/>
          <a:p>
            <a:pPr marL="0" indent="0">
              <a:buNone/>
            </a:pPr>
            <a:endParaRPr lang="ru-RU" dirty="0" smtClean="0"/>
          </a:p>
          <a:p>
            <a:pPr marL="0" indent="0" algn="ctr">
              <a:buNone/>
            </a:pPr>
            <a:r>
              <a:rPr lang="ru-RU" sz="2000" b="1" dirty="0" smtClean="0"/>
              <a:t>СПО- это </a:t>
            </a:r>
            <a:r>
              <a:rPr lang="ru-RU" sz="2000" b="1" dirty="0"/>
              <a:t>всестороннее изучение родительско-воспитательских компетенций, возможностей/ограничений (компенсации ограничений) как будущих приемных родителей ребенка, так членов их расширенной семьи и вместе с тем, социального окружения и тех ресурсов/рисков, которые могут в нем быть.</a:t>
            </a:r>
          </a:p>
          <a:p>
            <a:pPr marL="0" indent="0" algn="ctr">
              <a:buNone/>
            </a:pPr>
            <a:endParaRPr lang="ru-RU" sz="2000" b="1" dirty="0" smtClean="0"/>
          </a:p>
        </p:txBody>
      </p:sp>
      <p:sp>
        <p:nvSpPr>
          <p:cNvPr id="5" name="Номер слайда 4"/>
          <p:cNvSpPr>
            <a:spLocks noGrp="1"/>
          </p:cNvSpPr>
          <p:nvPr>
            <p:ph type="sldNum" sz="quarter" idx="12"/>
          </p:nvPr>
        </p:nvSpPr>
        <p:spPr>
          <a:xfrm>
            <a:off x="8643934" y="6357958"/>
            <a:ext cx="500066" cy="365125"/>
          </a:xfrm>
        </p:spPr>
        <p:txBody>
          <a:bodyPr/>
          <a:lstStyle/>
          <a:p>
            <a:pPr algn="ctr"/>
            <a:fld id="{FFB11EBB-11ED-499F-BD98-4F3E06AD9A3B}" type="slidenum">
              <a:rPr lang="ru-RU" smtClean="0"/>
              <a:pPr algn="ctr"/>
              <a:t>2</a:t>
            </a:fld>
            <a:endParaRPr lang="ru-RU" dirty="0"/>
          </a:p>
        </p:txBody>
      </p:sp>
      <p:pic>
        <p:nvPicPr>
          <p:cNvPr id="1026" name="Picture 2" descr="https://psv4.userapi.com/c856228/u1747391/docs/d10/8d49e0badbc2/Logo_russkoe_jpg.jpg?extra=cbTd_azEJ7Vgt3gtE0C_XtRZ-a3qQuZLEaE8kfRrGcFbxWy4sMPZVlZw6mYd5_egXhztexDBnZV_yj0ZyQvwc2FhDVoRFY0KrXlF2srZooMDa6JaBN75ltPjBa31ihdWqe4gNSe-uaJDKRBXu6A"/>
          <p:cNvPicPr>
            <a:picLocks noChangeAspect="1" noChangeArrowheads="1"/>
          </p:cNvPicPr>
          <p:nvPr/>
        </p:nvPicPr>
        <p:blipFill>
          <a:blip r:embed="rId2" cstate="print">
            <a:clrChange>
              <a:clrFrom>
                <a:srgbClr val="FFFFFF"/>
              </a:clrFrom>
              <a:clrTo>
                <a:srgbClr val="FFFFFF">
                  <a:alpha val="0"/>
                </a:srgbClr>
              </a:clrTo>
            </a:clrChange>
          </a:blip>
          <a:srcRect l="19349" r="17076"/>
          <a:stretch>
            <a:fillRect/>
          </a:stretch>
        </p:blipFill>
        <p:spPr bwMode="auto">
          <a:xfrm>
            <a:off x="8190263" y="0"/>
            <a:ext cx="953737" cy="1500174"/>
          </a:xfrm>
          <a:prstGeom prst="rect">
            <a:avLst/>
          </a:prstGeom>
          <a:noFill/>
        </p:spPr>
      </p:pic>
      <p:pic>
        <p:nvPicPr>
          <p:cNvPr id="3" name="Рисунок 2"/>
          <p:cNvPicPr>
            <a:picLocks noChangeAspect="1"/>
          </p:cNvPicPr>
          <p:nvPr/>
        </p:nvPicPr>
        <p:blipFill>
          <a:blip r:embed="rId3"/>
          <a:stretch>
            <a:fillRect/>
          </a:stretch>
        </p:blipFill>
        <p:spPr>
          <a:xfrm>
            <a:off x="685753" y="4583387"/>
            <a:ext cx="2066925" cy="19431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949" y="865053"/>
            <a:ext cx="6347713" cy="1320800"/>
          </a:xfrm>
        </p:spPr>
        <p:txBody>
          <a:bodyPr>
            <a:normAutofit/>
          </a:bodyPr>
          <a:lstStyle/>
          <a:p>
            <a:r>
              <a:rPr lang="ru-RU" sz="2000" b="1" dirty="0">
                <a:solidFill>
                  <a:schemeClr val="tx1"/>
                </a:solidFill>
                <a:latin typeface="Times New Roman" panose="02020603050405020304" pitchFamily="18" charset="0"/>
                <a:cs typeface="Times New Roman" panose="02020603050405020304" pitchFamily="18" charset="0"/>
              </a:rPr>
              <a:t>15. Вся информация и документы семьи по СПО могут быть востребованы  обследуемым или судом</a:t>
            </a: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8074" y="2160588"/>
            <a:ext cx="2591464" cy="3881437"/>
          </a:xfrm>
        </p:spPr>
      </p:pic>
      <p:sp>
        <p:nvSpPr>
          <p:cNvPr id="4" name="Номер слайда 3"/>
          <p:cNvSpPr>
            <a:spLocks noGrp="1"/>
          </p:cNvSpPr>
          <p:nvPr>
            <p:ph type="sldNum" sz="quarter" idx="12"/>
          </p:nvPr>
        </p:nvSpPr>
        <p:spPr/>
        <p:txBody>
          <a:bodyPr/>
          <a:lstStyle/>
          <a:p>
            <a:fld id="{FFB11EBB-11ED-499F-BD98-4F3E06AD9A3B}" type="slidenum">
              <a:rPr lang="ru-RU" smtClean="0"/>
              <a:pPr/>
              <a:t>20</a:t>
            </a:fld>
            <a:endParaRPr lang="ru-RU"/>
          </a:p>
        </p:txBody>
      </p:sp>
      <p:sp>
        <p:nvSpPr>
          <p:cNvPr id="6" name="Заголовок 1"/>
          <p:cNvSpPr txBox="1">
            <a:spLocks/>
          </p:cNvSpPr>
          <p:nvPr/>
        </p:nvSpPr>
        <p:spPr>
          <a:xfrm>
            <a:off x="395537" y="89687"/>
            <a:ext cx="6590302" cy="519913"/>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t>16 факторов сотрудничества</a:t>
            </a:r>
            <a:endParaRPr lang="ru-RU" sz="3200" b="1" dirty="0"/>
          </a:p>
        </p:txBody>
      </p:sp>
    </p:spTree>
    <p:extLst>
      <p:ext uri="{BB962C8B-B14F-4D97-AF65-F5344CB8AC3E}">
        <p14:creationId xmlns:p14="http://schemas.microsoft.com/office/powerpoint/2010/main" val="3366241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6831" y="810423"/>
            <a:ext cx="6347713" cy="1320800"/>
          </a:xfrm>
        </p:spPr>
        <p:txBody>
          <a:bodyPr>
            <a:normAutofit/>
          </a:bodyPr>
          <a:lstStyle/>
          <a:p>
            <a:r>
              <a:rPr lang="ru-RU" sz="2000" b="1" dirty="0">
                <a:solidFill>
                  <a:schemeClr val="tx1"/>
                </a:solidFill>
                <a:latin typeface="Times New Roman" panose="02020603050405020304" pitchFamily="18" charset="0"/>
                <a:cs typeface="Times New Roman" panose="02020603050405020304" pitchFamily="18" charset="0"/>
              </a:rPr>
              <a:t>16. </a:t>
            </a:r>
            <a:r>
              <a:rPr lang="ru-RU" sz="2000" dirty="0">
                <a:solidFill>
                  <a:schemeClr val="tx1"/>
                </a:solidFill>
                <a:latin typeface="Times New Roman" panose="02020603050405020304" pitchFamily="18" charset="0"/>
                <a:cs typeface="Times New Roman" panose="02020603050405020304" pitchFamily="18" charset="0"/>
              </a:rPr>
              <a:t>На данный момент идет разработка </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b="1" dirty="0" smtClean="0">
                <a:solidFill>
                  <a:schemeClr val="tx1"/>
                </a:solidFill>
                <a:latin typeface="Times New Roman" panose="02020603050405020304" pitchFamily="18" charset="0"/>
                <a:cs typeface="Times New Roman" panose="02020603050405020304" pitchFamily="18" charset="0"/>
              </a:rPr>
              <a:t>анкеты </a:t>
            </a:r>
            <a:r>
              <a:rPr lang="ru-RU" sz="2000" b="1" dirty="0">
                <a:solidFill>
                  <a:schemeClr val="tx1"/>
                </a:solidFill>
                <a:latin typeface="Times New Roman" panose="02020603050405020304" pitchFamily="18" charset="0"/>
                <a:cs typeface="Times New Roman" panose="02020603050405020304" pitchFamily="18" charset="0"/>
              </a:rPr>
              <a:t>обратной связи </a:t>
            </a:r>
            <a:r>
              <a:rPr lang="ru-RU" sz="2000" dirty="0">
                <a:solidFill>
                  <a:schemeClr val="tx1"/>
                </a:solidFill>
                <a:latin typeface="Times New Roman" panose="02020603050405020304" pitchFamily="18" charset="0"/>
                <a:cs typeface="Times New Roman" panose="02020603050405020304" pitchFamily="18" charset="0"/>
              </a:rPr>
              <a:t>от взрослых членов семьи, прошедших СПО.</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49968" y="1916832"/>
            <a:ext cx="3881437" cy="3881437"/>
          </a:xfrm>
        </p:spPr>
      </p:pic>
      <p:sp>
        <p:nvSpPr>
          <p:cNvPr id="4" name="Номер слайда 3"/>
          <p:cNvSpPr>
            <a:spLocks noGrp="1"/>
          </p:cNvSpPr>
          <p:nvPr>
            <p:ph type="sldNum" sz="quarter" idx="12"/>
          </p:nvPr>
        </p:nvSpPr>
        <p:spPr/>
        <p:txBody>
          <a:bodyPr/>
          <a:lstStyle/>
          <a:p>
            <a:fld id="{FFB11EBB-11ED-499F-BD98-4F3E06AD9A3B}" type="slidenum">
              <a:rPr lang="ru-RU" smtClean="0"/>
              <a:pPr/>
              <a:t>21</a:t>
            </a:fld>
            <a:endParaRPr lang="ru-RU"/>
          </a:p>
        </p:txBody>
      </p:sp>
      <p:sp>
        <p:nvSpPr>
          <p:cNvPr id="6" name="Заголовок 1"/>
          <p:cNvSpPr txBox="1">
            <a:spLocks/>
          </p:cNvSpPr>
          <p:nvPr/>
        </p:nvSpPr>
        <p:spPr>
          <a:xfrm>
            <a:off x="395537" y="89687"/>
            <a:ext cx="6590302" cy="519913"/>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t>16 факторов сотрудничества</a:t>
            </a:r>
            <a:endParaRPr lang="ru-RU" sz="3200" b="1" dirty="0"/>
          </a:p>
        </p:txBody>
      </p:sp>
    </p:spTree>
    <p:extLst>
      <p:ext uri="{BB962C8B-B14F-4D97-AF65-F5344CB8AC3E}">
        <p14:creationId xmlns:p14="http://schemas.microsoft.com/office/powerpoint/2010/main" val="2488771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sp>
        <p:nvSpPr>
          <p:cNvPr id="4" name="Номер слайда 3"/>
          <p:cNvSpPr>
            <a:spLocks noGrp="1"/>
          </p:cNvSpPr>
          <p:nvPr>
            <p:ph type="sldNum" sz="quarter" idx="12"/>
          </p:nvPr>
        </p:nvSpPr>
        <p:spPr/>
        <p:txBody>
          <a:bodyPr/>
          <a:lstStyle/>
          <a:p>
            <a:fld id="{FFB11EBB-11ED-499F-BD98-4F3E06AD9A3B}" type="slidenum">
              <a:rPr lang="ru-RU" smtClean="0"/>
              <a:pPr/>
              <a:t>22</a:t>
            </a:fld>
            <a:endParaRPr lang="ru-RU"/>
          </a:p>
        </p:txBody>
      </p:sp>
      <p:pic>
        <p:nvPicPr>
          <p:cNvPr id="3074" name="Picture 2" descr="http://patronatcentr.ru/wp-content/uploads/2019/04/sputnik_2_add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512551"/>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stretch>
            <a:fillRect/>
          </a:stretch>
        </p:blipFill>
        <p:spPr>
          <a:xfrm>
            <a:off x="251520" y="4914900"/>
            <a:ext cx="2066925" cy="1943100"/>
          </a:xfrm>
          <a:prstGeom prst="rect">
            <a:avLst/>
          </a:prstGeom>
        </p:spPr>
      </p:pic>
    </p:spTree>
    <p:extLst>
      <p:ext uri="{BB962C8B-B14F-4D97-AF65-F5344CB8AC3E}">
        <p14:creationId xmlns:p14="http://schemas.microsoft.com/office/powerpoint/2010/main" val="4226906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19000" r="-19000"/>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067" y="1265072"/>
            <a:ext cx="1813119" cy="2504320"/>
          </a:xfrm>
          <a:prstGeom prst="rect">
            <a:avLst/>
          </a:prstGeom>
        </p:spPr>
      </p:pic>
      <p:pic>
        <p:nvPicPr>
          <p:cNvPr id="15" name="Picture 2" descr="https://psv4.userapi.com/c856228/u1747391/docs/d10/8d49e0badbc2/Logo_russkoe_jpg.jpg?extra=cbTd_azEJ7Vgt3gtE0C_XtRZ-a3qQuZLEaE8kfRrGcFbxWy4sMPZVlZw6mYd5_egXhztexDBnZV_yj0ZyQvwc2FhDVoRFY0KrXlF2srZooMDa6JaBN75ltPjBa31ihdWqe4gNSe-uaJDKRBXu6A"/>
          <p:cNvPicPr>
            <a:picLocks noChangeAspect="1" noChangeArrowheads="1"/>
          </p:cNvPicPr>
          <p:nvPr/>
        </p:nvPicPr>
        <p:blipFill>
          <a:blip r:embed="rId4" cstate="print">
            <a:clrChange>
              <a:clrFrom>
                <a:srgbClr val="FFFFFF"/>
              </a:clrFrom>
              <a:clrTo>
                <a:srgbClr val="FFFFFF">
                  <a:alpha val="0"/>
                </a:srgbClr>
              </a:clrTo>
            </a:clrChange>
          </a:blip>
          <a:srcRect l="19349" r="17076"/>
          <a:stretch>
            <a:fillRect/>
          </a:stretch>
        </p:blipFill>
        <p:spPr bwMode="auto">
          <a:xfrm>
            <a:off x="214282" y="-1"/>
            <a:ext cx="1071570" cy="1685519"/>
          </a:xfrm>
          <a:prstGeom prst="rect">
            <a:avLst/>
          </a:prstGeom>
          <a:noFill/>
        </p:spPr>
      </p:pic>
      <p:sp>
        <p:nvSpPr>
          <p:cNvPr id="13" name="TextBox 12"/>
          <p:cNvSpPr txBox="1"/>
          <p:nvPr/>
        </p:nvSpPr>
        <p:spPr>
          <a:xfrm>
            <a:off x="1403648" y="148887"/>
            <a:ext cx="4500594" cy="584775"/>
          </a:xfrm>
          <a:prstGeom prst="rect">
            <a:avLst/>
          </a:prstGeom>
          <a:noFill/>
        </p:spPr>
        <p:txBody>
          <a:bodyPr wrap="square" rtlCol="0">
            <a:spAutoFit/>
          </a:bodyPr>
          <a:lstStyle/>
          <a:p>
            <a:pPr algn="ctr"/>
            <a:r>
              <a:rPr lang="ru-RU" sz="3200" dirty="0" smtClean="0"/>
              <a:t>Контакты</a:t>
            </a:r>
            <a:endParaRPr lang="ru-RU" sz="3200" dirty="0"/>
          </a:p>
        </p:txBody>
      </p:sp>
      <p:sp>
        <p:nvSpPr>
          <p:cNvPr id="8" name="Прямоугольник 7"/>
          <p:cNvSpPr/>
          <p:nvPr/>
        </p:nvSpPr>
        <p:spPr>
          <a:xfrm>
            <a:off x="2915816" y="1252170"/>
            <a:ext cx="4572000" cy="1754326"/>
          </a:xfrm>
          <a:prstGeom prst="rect">
            <a:avLst/>
          </a:prstGeom>
        </p:spPr>
        <p:txBody>
          <a:bodyPr>
            <a:spAutoFit/>
          </a:bodyPr>
          <a:lstStyle/>
          <a:p>
            <a:r>
              <a:rPr lang="ru-RU" b="1" dirty="0"/>
              <a:t>Зимина Мария </a:t>
            </a:r>
            <a:r>
              <a:rPr lang="ru-RU" b="1" dirty="0" smtClean="0"/>
              <a:t>Александровна</a:t>
            </a:r>
          </a:p>
          <a:p>
            <a:r>
              <a:rPr lang="ru-RU" dirty="0"/>
              <a:t>г</a:t>
            </a:r>
            <a:r>
              <a:rPr lang="ru-RU" dirty="0" smtClean="0"/>
              <a:t>. Москва  ГБУ </a:t>
            </a:r>
            <a:r>
              <a:rPr lang="ru-RU" dirty="0"/>
              <a:t>РЦ «Спутник»</a:t>
            </a:r>
          </a:p>
          <a:p>
            <a:endParaRPr lang="ru-RU" dirty="0"/>
          </a:p>
          <a:p>
            <a:r>
              <a:rPr lang="ru-RU" dirty="0" smtClean="0"/>
              <a:t>Заведующий </a:t>
            </a:r>
            <a:r>
              <a:rPr lang="ru-RU" dirty="0"/>
              <a:t>отделением психологической помощи семьям </a:t>
            </a:r>
          </a:p>
          <a:p>
            <a:r>
              <a:rPr lang="en-US" dirty="0"/>
              <a:t>mashyk75@mail.ru</a:t>
            </a:r>
            <a:endParaRPr lang="ru-RU" dirty="0"/>
          </a:p>
        </p:txBody>
      </p:sp>
      <p:pic>
        <p:nvPicPr>
          <p:cNvPr id="2" name="Рисунок 1"/>
          <p:cNvPicPr>
            <a:picLocks noChangeAspect="1"/>
          </p:cNvPicPr>
          <p:nvPr/>
        </p:nvPicPr>
        <p:blipFill>
          <a:blip r:embed="rId5"/>
          <a:stretch>
            <a:fillRect/>
          </a:stretch>
        </p:blipFill>
        <p:spPr>
          <a:xfrm>
            <a:off x="4644008" y="4581128"/>
            <a:ext cx="2066925" cy="19431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9687"/>
            <a:ext cx="7848872" cy="891041"/>
          </a:xfrm>
        </p:spPr>
        <p:txBody>
          <a:bodyPr>
            <a:normAutofit fontScale="90000"/>
          </a:bodyPr>
          <a:lstStyle/>
          <a:p>
            <a:pPr algn="l"/>
            <a:r>
              <a:rPr lang="ru-RU" sz="3200" b="1" dirty="0" smtClean="0"/>
              <a:t>Цель специалиста семейного устройства, проводящего СПО</a:t>
            </a:r>
            <a:endParaRPr lang="ru-RU" sz="3200" b="1" dirty="0"/>
          </a:p>
        </p:txBody>
      </p:sp>
      <p:sp>
        <p:nvSpPr>
          <p:cNvPr id="6" name="Содержимое 5"/>
          <p:cNvSpPr>
            <a:spLocks noGrp="1"/>
          </p:cNvSpPr>
          <p:nvPr>
            <p:ph idx="1"/>
          </p:nvPr>
        </p:nvSpPr>
        <p:spPr>
          <a:xfrm>
            <a:off x="611560" y="1268760"/>
            <a:ext cx="6347714" cy="3880773"/>
          </a:xfrm>
        </p:spPr>
        <p:txBody>
          <a:bodyPr/>
          <a:lstStyle/>
          <a:p>
            <a:pPr marL="0" indent="0">
              <a:buNone/>
            </a:pPr>
            <a:r>
              <a:rPr lang="ru-RU" dirty="0" smtClean="0"/>
              <a:t>-	</a:t>
            </a:r>
            <a:r>
              <a:rPr lang="ru-RU" sz="2000" dirty="0" smtClean="0"/>
              <a:t>Привлечение семьи заявителей к дальнейшему профессиональному сотрудничеству для наилучшего обеспечения потребностей развития ребенка и предотвращения вторичного возврата;</a:t>
            </a:r>
          </a:p>
          <a:p>
            <a:pPr marL="0" indent="0">
              <a:buNone/>
            </a:pPr>
            <a:r>
              <a:rPr lang="ru-RU" sz="2000" dirty="0" smtClean="0"/>
              <a:t>-	Формирование общей базы приемных семей, обладающих потенциалом, для принятия ребенка (детей).</a:t>
            </a:r>
          </a:p>
          <a:p>
            <a:pPr marL="0" indent="0">
              <a:buNone/>
            </a:pPr>
            <a:r>
              <a:rPr lang="ru-RU" sz="2400" b="1" dirty="0" smtClean="0"/>
              <a:t>Достижение данной цели возможно при следовании позиции сотрудничества.</a:t>
            </a:r>
            <a:endParaRPr lang="ru-RU" sz="2400" b="1" dirty="0"/>
          </a:p>
        </p:txBody>
      </p:sp>
      <p:sp>
        <p:nvSpPr>
          <p:cNvPr id="5" name="Номер слайда 4"/>
          <p:cNvSpPr>
            <a:spLocks noGrp="1"/>
          </p:cNvSpPr>
          <p:nvPr>
            <p:ph type="sldNum" sz="quarter" idx="12"/>
          </p:nvPr>
        </p:nvSpPr>
        <p:spPr>
          <a:xfrm>
            <a:off x="8643934" y="6357958"/>
            <a:ext cx="500066" cy="365125"/>
          </a:xfrm>
        </p:spPr>
        <p:txBody>
          <a:bodyPr/>
          <a:lstStyle/>
          <a:p>
            <a:pPr algn="ctr"/>
            <a:fld id="{FFB11EBB-11ED-499F-BD98-4F3E06AD9A3B}" type="slidenum">
              <a:rPr lang="ru-RU" smtClean="0"/>
              <a:pPr algn="ctr"/>
              <a:t>3</a:t>
            </a:fld>
            <a:endParaRPr lang="ru-RU" dirty="0"/>
          </a:p>
        </p:txBody>
      </p:sp>
      <p:pic>
        <p:nvPicPr>
          <p:cNvPr id="1026" name="Picture 2" descr="https://psv4.userapi.com/c856228/u1747391/docs/d10/8d49e0badbc2/Logo_russkoe_jpg.jpg?extra=cbTd_azEJ7Vgt3gtE0C_XtRZ-a3qQuZLEaE8kfRrGcFbxWy4sMPZVlZw6mYd5_egXhztexDBnZV_yj0ZyQvwc2FhDVoRFY0KrXlF2srZooMDa6JaBN75ltPjBa31ihdWqe4gNSe-uaJDKRBXu6A"/>
          <p:cNvPicPr>
            <a:picLocks noChangeAspect="1" noChangeArrowheads="1"/>
          </p:cNvPicPr>
          <p:nvPr/>
        </p:nvPicPr>
        <p:blipFill>
          <a:blip r:embed="rId2" cstate="print">
            <a:clrChange>
              <a:clrFrom>
                <a:srgbClr val="FFFFFF"/>
              </a:clrFrom>
              <a:clrTo>
                <a:srgbClr val="FFFFFF">
                  <a:alpha val="0"/>
                </a:srgbClr>
              </a:clrTo>
            </a:clrChange>
          </a:blip>
          <a:srcRect l="19349" r="17076"/>
          <a:stretch>
            <a:fillRect/>
          </a:stretch>
        </p:blipFill>
        <p:spPr bwMode="auto">
          <a:xfrm>
            <a:off x="8190263" y="0"/>
            <a:ext cx="953737" cy="1500174"/>
          </a:xfrm>
          <a:prstGeom prst="rect">
            <a:avLst/>
          </a:prstGeom>
          <a:noFill/>
        </p:spPr>
      </p:pic>
      <p:pic>
        <p:nvPicPr>
          <p:cNvPr id="3" name="Рисунок 2"/>
          <p:cNvPicPr>
            <a:picLocks noChangeAspect="1"/>
          </p:cNvPicPr>
          <p:nvPr/>
        </p:nvPicPr>
        <p:blipFill>
          <a:blip r:embed="rId3"/>
          <a:stretch>
            <a:fillRect/>
          </a:stretch>
        </p:blipFill>
        <p:spPr>
          <a:xfrm>
            <a:off x="539552" y="4597420"/>
            <a:ext cx="2066925" cy="19431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89687"/>
            <a:ext cx="6590302" cy="747025"/>
          </a:xfrm>
        </p:spPr>
        <p:txBody>
          <a:bodyPr>
            <a:normAutofit/>
          </a:bodyPr>
          <a:lstStyle/>
          <a:p>
            <a:pPr algn="l"/>
            <a:r>
              <a:rPr lang="ru-RU" sz="2800" b="1" dirty="0" smtClean="0"/>
              <a:t>Позиция сотрудничества в СПО</a:t>
            </a:r>
            <a:endParaRPr lang="ru-RU" sz="2800" b="1" dirty="0"/>
          </a:p>
        </p:txBody>
      </p:sp>
      <p:sp>
        <p:nvSpPr>
          <p:cNvPr id="6" name="Содержимое 5"/>
          <p:cNvSpPr>
            <a:spLocks noGrp="1"/>
          </p:cNvSpPr>
          <p:nvPr>
            <p:ph idx="1"/>
          </p:nvPr>
        </p:nvSpPr>
        <p:spPr>
          <a:xfrm>
            <a:off x="638125" y="1268760"/>
            <a:ext cx="6347714" cy="3880773"/>
          </a:xfrm>
        </p:spPr>
        <p:txBody>
          <a:bodyPr/>
          <a:lstStyle/>
          <a:p>
            <a:pPr>
              <a:buFont typeface="Wingdings" panose="05000000000000000000" pitchFamily="2" charset="2"/>
              <a:buChar char="Ø"/>
            </a:pPr>
            <a:r>
              <a:rPr lang="ru-RU" sz="2000" b="1" dirty="0"/>
              <a:t>П</a:t>
            </a:r>
            <a:r>
              <a:rPr lang="ru-RU" sz="2000" b="1" dirty="0" smtClean="0"/>
              <a:t>озволяет </a:t>
            </a:r>
            <a:r>
              <a:rPr lang="ru-RU" sz="2000" b="1" dirty="0"/>
              <a:t>установить </a:t>
            </a:r>
            <a:r>
              <a:rPr lang="ru-RU" sz="2000" b="1" dirty="0" smtClean="0"/>
              <a:t>субъект </a:t>
            </a:r>
            <a:r>
              <a:rPr lang="ru-RU" sz="2000" b="1" dirty="0"/>
              <a:t>– субъектные (партнерские) отношения с семьей </a:t>
            </a:r>
            <a:r>
              <a:rPr lang="ru-RU" sz="2000" b="1" dirty="0" smtClean="0"/>
              <a:t>заявителя;</a:t>
            </a:r>
            <a:endParaRPr lang="ru-RU" sz="2000" b="1" dirty="0"/>
          </a:p>
          <a:p>
            <a:pPr>
              <a:buFont typeface="Wingdings" panose="05000000000000000000" pitchFamily="2" charset="2"/>
              <a:buChar char="Ø"/>
            </a:pPr>
            <a:r>
              <a:rPr lang="ru-RU" sz="2000" b="1" dirty="0"/>
              <a:t> </a:t>
            </a:r>
            <a:r>
              <a:rPr lang="ru-RU" sz="2000" b="1" dirty="0" smtClean="0"/>
              <a:t>Основывается </a:t>
            </a:r>
            <a:r>
              <a:rPr lang="ru-RU" sz="2000" b="1" dirty="0"/>
              <a:t>на разделении ответственности между </a:t>
            </a:r>
            <a:r>
              <a:rPr lang="ru-RU" sz="2000" b="1" dirty="0" smtClean="0"/>
              <a:t>заявителем </a:t>
            </a:r>
            <a:r>
              <a:rPr lang="ru-RU" sz="2000" b="1" dirty="0"/>
              <a:t>и </a:t>
            </a:r>
            <a:r>
              <a:rPr lang="ru-RU" sz="2000" b="1" dirty="0" smtClean="0"/>
              <a:t>специалистом, </a:t>
            </a:r>
            <a:r>
              <a:rPr lang="ru-RU" sz="2000" b="1" dirty="0"/>
              <a:t>взаимном </a:t>
            </a:r>
            <a:r>
              <a:rPr lang="ru-RU" sz="2000" b="1" dirty="0" smtClean="0"/>
              <a:t>информировании и </a:t>
            </a:r>
            <a:r>
              <a:rPr lang="ru-RU" sz="2000" b="1" dirty="0" err="1"/>
              <a:t>учитывании</a:t>
            </a:r>
            <a:r>
              <a:rPr lang="ru-RU" sz="2000" b="1" dirty="0"/>
              <a:t> </a:t>
            </a:r>
            <a:r>
              <a:rPr lang="ru-RU" sz="2000" b="1" dirty="0" smtClean="0"/>
              <a:t>потребностей заявителя и его семьи;</a:t>
            </a:r>
            <a:endParaRPr lang="ru-RU" sz="2000" b="1" dirty="0"/>
          </a:p>
          <a:p>
            <a:pPr>
              <a:buFont typeface="Wingdings" panose="05000000000000000000" pitchFamily="2" charset="2"/>
              <a:buChar char="Ø"/>
            </a:pPr>
            <a:r>
              <a:rPr lang="ru-RU" sz="2000" b="1" dirty="0"/>
              <a:t>  </a:t>
            </a:r>
            <a:r>
              <a:rPr lang="ru-RU" sz="2000" b="1" dirty="0" smtClean="0"/>
              <a:t>Результатом </a:t>
            </a:r>
            <a:r>
              <a:rPr lang="ru-RU" sz="2000" b="1" dirty="0"/>
              <a:t>при ее достижении </a:t>
            </a:r>
            <a:r>
              <a:rPr lang="ru-RU" sz="2000" b="1" dirty="0" smtClean="0"/>
              <a:t>становится </a:t>
            </a:r>
            <a:r>
              <a:rPr lang="ru-RU" sz="2000" b="1" dirty="0"/>
              <a:t>проведение со-исследования.</a:t>
            </a:r>
          </a:p>
          <a:p>
            <a:pPr marL="0" indent="0">
              <a:buNone/>
            </a:pPr>
            <a:endParaRPr lang="ru-RU" dirty="0" smtClean="0"/>
          </a:p>
          <a:p>
            <a:endParaRPr lang="ru-RU" dirty="0"/>
          </a:p>
        </p:txBody>
      </p:sp>
      <p:sp>
        <p:nvSpPr>
          <p:cNvPr id="5" name="Номер слайда 4"/>
          <p:cNvSpPr>
            <a:spLocks noGrp="1"/>
          </p:cNvSpPr>
          <p:nvPr>
            <p:ph type="sldNum" sz="quarter" idx="12"/>
          </p:nvPr>
        </p:nvSpPr>
        <p:spPr>
          <a:xfrm>
            <a:off x="8643934" y="6357958"/>
            <a:ext cx="500066" cy="365125"/>
          </a:xfrm>
        </p:spPr>
        <p:txBody>
          <a:bodyPr/>
          <a:lstStyle/>
          <a:p>
            <a:pPr algn="ctr"/>
            <a:fld id="{FFB11EBB-11ED-499F-BD98-4F3E06AD9A3B}" type="slidenum">
              <a:rPr lang="ru-RU" smtClean="0"/>
              <a:pPr algn="ctr"/>
              <a:t>4</a:t>
            </a:fld>
            <a:endParaRPr lang="ru-RU" dirty="0"/>
          </a:p>
        </p:txBody>
      </p:sp>
      <p:pic>
        <p:nvPicPr>
          <p:cNvPr id="1026" name="Picture 2" descr="https://psv4.userapi.com/c856228/u1747391/docs/d10/8d49e0badbc2/Logo_russkoe_jpg.jpg?extra=cbTd_azEJ7Vgt3gtE0C_XtRZ-a3qQuZLEaE8kfRrGcFbxWy4sMPZVlZw6mYd5_egXhztexDBnZV_yj0ZyQvwc2FhDVoRFY0KrXlF2srZooMDa6JaBN75ltPjBa31ihdWqe4gNSe-uaJDKRBXu6A"/>
          <p:cNvPicPr>
            <a:picLocks noChangeAspect="1" noChangeArrowheads="1"/>
          </p:cNvPicPr>
          <p:nvPr/>
        </p:nvPicPr>
        <p:blipFill>
          <a:blip r:embed="rId2" cstate="print">
            <a:clrChange>
              <a:clrFrom>
                <a:srgbClr val="FFFFFF"/>
              </a:clrFrom>
              <a:clrTo>
                <a:srgbClr val="FFFFFF">
                  <a:alpha val="0"/>
                </a:srgbClr>
              </a:clrTo>
            </a:clrChange>
          </a:blip>
          <a:srcRect l="19349" r="17076"/>
          <a:stretch>
            <a:fillRect/>
          </a:stretch>
        </p:blipFill>
        <p:spPr bwMode="auto">
          <a:xfrm>
            <a:off x="8190263" y="0"/>
            <a:ext cx="953737" cy="1500174"/>
          </a:xfrm>
          <a:prstGeom prst="rect">
            <a:avLst/>
          </a:prstGeom>
          <a:noFill/>
        </p:spPr>
      </p:pic>
      <p:pic>
        <p:nvPicPr>
          <p:cNvPr id="3" name="Рисунок 2"/>
          <p:cNvPicPr>
            <a:picLocks noChangeAspect="1"/>
          </p:cNvPicPr>
          <p:nvPr/>
        </p:nvPicPr>
        <p:blipFill>
          <a:blip r:embed="rId3"/>
          <a:stretch>
            <a:fillRect/>
          </a:stretch>
        </p:blipFill>
        <p:spPr>
          <a:xfrm>
            <a:off x="755576" y="4624223"/>
            <a:ext cx="2066925" cy="19431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FFB11EBB-11ED-499F-BD98-4F3E06AD9A3B}" type="slidenum">
              <a:rPr lang="ru-RU" smtClean="0"/>
              <a:pPr/>
              <a:t>5</a:t>
            </a:fld>
            <a:endParaRPr lang="ru-RU"/>
          </a:p>
        </p:txBody>
      </p:sp>
      <p:pic>
        <p:nvPicPr>
          <p:cNvPr id="5" name="Содержимое 4" descr="istockphoto-475042827-1024x1024.jpg"/>
          <p:cNvPicPr>
            <a:picLocks noGrp="1" noChangeAspect="1"/>
          </p:cNvPicPr>
          <p:nvPr>
            <p:ph idx="1"/>
          </p:nvPr>
        </p:nvPicPr>
        <p:blipFill>
          <a:blip r:embed="rId2" cstate="print"/>
          <a:stretch>
            <a:fillRect/>
          </a:stretch>
        </p:blipFill>
        <p:spPr>
          <a:xfrm>
            <a:off x="6228184" y="764704"/>
            <a:ext cx="3121429" cy="2340033"/>
          </a:xfrm>
        </p:spPr>
      </p:pic>
      <p:sp>
        <p:nvSpPr>
          <p:cNvPr id="6" name="Заголовок 1"/>
          <p:cNvSpPr txBox="1">
            <a:spLocks/>
          </p:cNvSpPr>
          <p:nvPr/>
        </p:nvSpPr>
        <p:spPr>
          <a:xfrm>
            <a:off x="367011" y="188640"/>
            <a:ext cx="8478545" cy="72008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smtClean="0"/>
              <a:t>Формирование партнерских отношений с семьей</a:t>
            </a:r>
          </a:p>
        </p:txBody>
      </p:sp>
      <p:sp>
        <p:nvSpPr>
          <p:cNvPr id="9" name="TextBox 8"/>
          <p:cNvSpPr txBox="1"/>
          <p:nvPr/>
        </p:nvSpPr>
        <p:spPr>
          <a:xfrm>
            <a:off x="275057" y="1268760"/>
            <a:ext cx="6688049" cy="4924425"/>
          </a:xfrm>
          <a:prstGeom prst="rect">
            <a:avLst/>
          </a:prstGeom>
          <a:noFill/>
        </p:spPr>
        <p:txBody>
          <a:bodyPr wrap="none" rtlCol="0">
            <a:spAutoFit/>
          </a:bodyPr>
          <a:lstStyle/>
          <a:p>
            <a:pPr algn="ctr"/>
            <a:r>
              <a:rPr lang="ru-RU" sz="2000" b="1" dirty="0" smtClean="0"/>
              <a:t>16 факторов сотрудничества</a:t>
            </a:r>
          </a:p>
          <a:p>
            <a:pPr algn="ctr"/>
            <a:endParaRPr lang="ru-RU" sz="2000" b="1" dirty="0" smtClean="0"/>
          </a:p>
          <a:p>
            <a:pPr marL="342900" indent="-342900">
              <a:buAutoNum type="arabicPeriod"/>
            </a:pPr>
            <a:r>
              <a:rPr lang="ru-RU" sz="1600" dirty="0" smtClean="0"/>
              <a:t>Опора на цель.</a:t>
            </a:r>
          </a:p>
          <a:p>
            <a:pPr marL="342900" indent="-342900">
              <a:buAutoNum type="arabicPeriod"/>
            </a:pPr>
            <a:r>
              <a:rPr lang="ru-RU" sz="1600" dirty="0" smtClean="0"/>
              <a:t>Раннее информирование.</a:t>
            </a:r>
          </a:p>
          <a:p>
            <a:pPr marL="342900" indent="-342900">
              <a:buAutoNum type="arabicPeriod"/>
            </a:pPr>
            <a:r>
              <a:rPr lang="ru-RU" sz="1600" dirty="0"/>
              <a:t>Возможность пройти процедуру   СПО по личному </a:t>
            </a:r>
            <a:r>
              <a:rPr lang="ru-RU" sz="1600" dirty="0" smtClean="0"/>
              <a:t>заявлению.</a:t>
            </a:r>
            <a:endParaRPr lang="ru-RU" sz="1600" dirty="0"/>
          </a:p>
          <a:p>
            <a:pPr marL="342900" indent="-342900">
              <a:buAutoNum type="arabicPeriod"/>
            </a:pPr>
            <a:r>
              <a:rPr lang="ru-RU" sz="1600" dirty="0" smtClean="0"/>
              <a:t>Добровольное согласие гражданина.</a:t>
            </a:r>
            <a:endParaRPr lang="ru-RU" sz="1600" dirty="0"/>
          </a:p>
          <a:p>
            <a:pPr marL="342900" indent="-342900">
              <a:buAutoNum type="arabicPeriod"/>
            </a:pPr>
            <a:r>
              <a:rPr lang="ru-RU" sz="1600" dirty="0" smtClean="0"/>
              <a:t>Прекращение процедуры по заявлению на любом этапе.</a:t>
            </a:r>
            <a:endParaRPr lang="ru-RU" sz="1600" dirty="0"/>
          </a:p>
          <a:p>
            <a:pPr marL="342900" indent="-342900">
              <a:buAutoNum type="arabicPeriod"/>
            </a:pPr>
            <a:r>
              <a:rPr lang="ru-RU" sz="1600" dirty="0"/>
              <a:t>Изучения потребностей развития и истории </a:t>
            </a:r>
            <a:r>
              <a:rPr lang="ru-RU" sz="1600" dirty="0" smtClean="0"/>
              <a:t>ребенка.</a:t>
            </a:r>
            <a:endParaRPr lang="ru-RU" sz="1600" dirty="0"/>
          </a:p>
          <a:p>
            <a:pPr marL="342900" indent="-342900">
              <a:buAutoNum type="arabicPeriod"/>
            </a:pPr>
            <a:r>
              <a:rPr lang="ru-RU" sz="1600" dirty="0"/>
              <a:t>Разрешение </a:t>
            </a:r>
            <a:r>
              <a:rPr lang="ru-RU" sz="1600" dirty="0" smtClean="0"/>
              <a:t>родителей на психологическую диагностику детей.</a:t>
            </a:r>
            <a:endParaRPr lang="ru-RU" sz="1600" dirty="0"/>
          </a:p>
          <a:p>
            <a:pPr marL="342900" indent="-342900">
              <a:buAutoNum type="arabicPeriod"/>
            </a:pPr>
            <a:r>
              <a:rPr lang="ru-RU" sz="1600" dirty="0"/>
              <a:t>Заключение </a:t>
            </a:r>
            <a:r>
              <a:rPr lang="ru-RU" sz="1600" dirty="0" smtClean="0"/>
              <a:t>«контракта».</a:t>
            </a:r>
            <a:endParaRPr lang="ru-RU" sz="1600" dirty="0"/>
          </a:p>
          <a:p>
            <a:pPr marL="342900" indent="-342900">
              <a:buAutoNum type="arabicPeriod"/>
            </a:pPr>
            <a:r>
              <a:rPr lang="ru-RU" sz="1600" dirty="0"/>
              <a:t>Методы </a:t>
            </a:r>
            <a:r>
              <a:rPr lang="ru-RU" sz="1600" dirty="0" smtClean="0"/>
              <a:t>СПО.</a:t>
            </a:r>
            <a:endParaRPr lang="ru-RU" sz="1600" dirty="0"/>
          </a:p>
          <a:p>
            <a:pPr marL="342900" indent="-342900">
              <a:buAutoNum type="arabicPeriod"/>
            </a:pPr>
            <a:r>
              <a:rPr lang="ru-RU" sz="1600" dirty="0" smtClean="0"/>
              <a:t>Принцип </a:t>
            </a:r>
            <a:r>
              <a:rPr lang="ru-RU" sz="1600" dirty="0"/>
              <a:t>авторства </a:t>
            </a:r>
            <a:r>
              <a:rPr lang="ru-RU" sz="1600" dirty="0" smtClean="0"/>
              <a:t>заявителя.</a:t>
            </a:r>
            <a:endParaRPr lang="ru-RU" sz="1600" dirty="0"/>
          </a:p>
          <a:p>
            <a:pPr marL="342900" indent="-342900">
              <a:buAutoNum type="arabicPeriod"/>
            </a:pPr>
            <a:r>
              <a:rPr lang="ru-RU" sz="1600" dirty="0"/>
              <a:t>Прояснение </a:t>
            </a:r>
            <a:r>
              <a:rPr lang="ru-RU" sz="1600" dirty="0" smtClean="0"/>
              <a:t>информации.</a:t>
            </a:r>
            <a:endParaRPr lang="ru-RU" sz="1600" dirty="0"/>
          </a:p>
          <a:p>
            <a:pPr marL="342900" indent="-342900">
              <a:buAutoNum type="arabicPeriod"/>
            </a:pPr>
            <a:r>
              <a:rPr lang="ru-RU" sz="1600" dirty="0"/>
              <a:t>Обратная </a:t>
            </a:r>
            <a:r>
              <a:rPr lang="ru-RU" sz="1600" dirty="0" smtClean="0"/>
              <a:t>связь.</a:t>
            </a:r>
            <a:endParaRPr lang="ru-RU" sz="1600" dirty="0"/>
          </a:p>
          <a:p>
            <a:pPr marL="342900" indent="-342900">
              <a:buAutoNum type="arabicPeriod"/>
            </a:pPr>
            <a:r>
              <a:rPr lang="ru-RU" sz="1600" dirty="0"/>
              <a:t>О</a:t>
            </a:r>
            <a:r>
              <a:rPr lang="ru-RU" sz="1600" dirty="0" smtClean="0"/>
              <a:t>знакомление </a:t>
            </a:r>
            <a:r>
              <a:rPr lang="ru-RU" sz="1600" dirty="0"/>
              <a:t>с заключением </a:t>
            </a:r>
            <a:r>
              <a:rPr lang="ru-RU" sz="1600" dirty="0" smtClean="0"/>
              <a:t>заявителя.</a:t>
            </a:r>
            <a:endParaRPr lang="ru-RU" sz="1600" dirty="0"/>
          </a:p>
          <a:p>
            <a:pPr marL="342900" indent="-342900">
              <a:buAutoNum type="arabicPeriod"/>
            </a:pPr>
            <a:r>
              <a:rPr lang="ru-RU" sz="1600" dirty="0"/>
              <a:t>Заключение носит рекомендательный </a:t>
            </a:r>
            <a:r>
              <a:rPr lang="ru-RU" sz="1600" dirty="0" smtClean="0"/>
              <a:t>характер.</a:t>
            </a:r>
          </a:p>
          <a:p>
            <a:pPr marL="342900" indent="-342900">
              <a:buAutoNum type="arabicPeriod"/>
            </a:pPr>
            <a:r>
              <a:rPr lang="ru-RU" sz="1600" dirty="0" smtClean="0"/>
              <a:t>Конфиденциальность.</a:t>
            </a:r>
            <a:endParaRPr lang="ru-RU" sz="1600" dirty="0"/>
          </a:p>
          <a:p>
            <a:pPr marL="342900" indent="-342900">
              <a:buAutoNum type="arabicPeriod"/>
            </a:pPr>
            <a:r>
              <a:rPr lang="ru-RU" sz="1600" dirty="0" smtClean="0"/>
              <a:t>Анкета обратной связи.</a:t>
            </a:r>
            <a:endParaRPr lang="ru-RU" sz="1600" dirty="0"/>
          </a:p>
          <a:p>
            <a:pPr marL="342900" indent="-342900">
              <a:buAutoNum type="arabicPeriod"/>
            </a:pPr>
            <a:endParaRPr lang="ru-RU" dirty="0"/>
          </a:p>
        </p:txBody>
      </p:sp>
    </p:spTree>
    <p:extLst>
      <p:ext uri="{BB962C8B-B14F-4D97-AF65-F5344CB8AC3E}">
        <p14:creationId xmlns:p14="http://schemas.microsoft.com/office/powerpoint/2010/main" val="2680225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482681" cy="2027312"/>
          </a:xfrm>
        </p:spPr>
        <p:txBody>
          <a:bodyPr>
            <a:noAutofit/>
          </a:bodyPr>
          <a:lstStyle/>
          <a:p>
            <a:r>
              <a:rPr lang="ru-RU" sz="1600" dirty="0">
                <a:solidFill>
                  <a:schemeClr val="tx1"/>
                </a:solidFill>
                <a:latin typeface="Times New Roman" panose="02020603050405020304" pitchFamily="18" charset="0"/>
                <a:cs typeface="Times New Roman" panose="02020603050405020304" pitchFamily="18" charset="0"/>
              </a:rPr>
              <a:t>1. </a:t>
            </a:r>
            <a:r>
              <a:rPr lang="ru-RU" sz="1800" b="1" dirty="0">
                <a:solidFill>
                  <a:schemeClr val="tx1"/>
                </a:solidFill>
                <a:latin typeface="Times New Roman" panose="02020603050405020304" pitchFamily="18" charset="0"/>
                <a:cs typeface="Times New Roman" panose="02020603050405020304" pitchFamily="18" charset="0"/>
              </a:rPr>
              <a:t>Опора на цель</a:t>
            </a:r>
            <a:r>
              <a:rPr lang="ru-RU" sz="1800" dirty="0">
                <a:solidFill>
                  <a:schemeClr val="tx1"/>
                </a:solidFill>
                <a:latin typeface="Times New Roman" panose="02020603050405020304" pitchFamily="18" charset="0"/>
                <a:cs typeface="Times New Roman" panose="02020603050405020304" pitchFamily="18" charset="0"/>
              </a:rPr>
              <a:t>, определенную Положением о порядке СПО </a:t>
            </a:r>
            <a:r>
              <a:rPr lang="ru-RU" sz="1800" dirty="0" smtClean="0">
                <a:solidFill>
                  <a:schemeClr val="tx1"/>
                </a:solidFill>
                <a:latin typeface="Times New Roman" panose="02020603050405020304" pitchFamily="18" charset="0"/>
                <a:cs typeface="Times New Roman" panose="02020603050405020304" pitchFamily="18" charset="0"/>
              </a:rPr>
              <a:t> </a:t>
            </a:r>
            <a:r>
              <a:rPr lang="ru-RU" sz="1800" dirty="0">
                <a:solidFill>
                  <a:schemeClr val="tx1"/>
                </a:solidFill>
                <a:latin typeface="Times New Roman" panose="02020603050405020304" pitchFamily="18" charset="0"/>
                <a:cs typeface="Times New Roman" panose="02020603050405020304" pitchFamily="18" charset="0"/>
              </a:rPr>
              <a:t>«Как специалистам семейного устройства нам важно привлечение семьи заявителей к дальнейшему профессиональному сотрудничеству и формированию общей базы приемных семей, обладающих потенциалом, для принятия ребенка (детей)».</a:t>
            </a:r>
            <a:r>
              <a:rPr lang="ru-RU" sz="1800" dirty="0">
                <a:solidFill>
                  <a:schemeClr val="tx1"/>
                </a:solidFill>
              </a:rPr>
              <a:t/>
            </a:r>
            <a:br>
              <a:rPr lang="ru-RU" sz="1800" dirty="0">
                <a:solidFill>
                  <a:schemeClr val="tx1"/>
                </a:solidFill>
              </a:rPr>
            </a:br>
            <a:endParaRPr lang="ru-RU" sz="1800" dirty="0">
              <a:solidFill>
                <a:schemeClr val="tx1"/>
              </a:solidFill>
            </a:endParaRPr>
          </a:p>
        </p:txBody>
      </p:sp>
      <p:pic>
        <p:nvPicPr>
          <p:cNvPr id="5" name="Объект 4"/>
          <p:cNvPicPr>
            <a:picLocks noGrp="1" noChangeAspect="1"/>
          </p:cNvPicPr>
          <p:nvPr>
            <p:ph idx="1"/>
          </p:nvPr>
        </p:nvPicPr>
        <p:blipFill>
          <a:blip r:embed="rId2" cstate="print"/>
          <a:stretch>
            <a:fillRect/>
          </a:stretch>
        </p:blipFill>
        <p:spPr>
          <a:xfrm>
            <a:off x="2088971" y="2741780"/>
            <a:ext cx="3389670" cy="2719052"/>
          </a:xfrm>
          <a:prstGeom prst="rect">
            <a:avLst/>
          </a:prstGeom>
        </p:spPr>
      </p:pic>
      <p:sp>
        <p:nvSpPr>
          <p:cNvPr id="4" name="Номер слайда 3"/>
          <p:cNvSpPr>
            <a:spLocks noGrp="1"/>
          </p:cNvSpPr>
          <p:nvPr>
            <p:ph type="sldNum" sz="quarter" idx="12"/>
          </p:nvPr>
        </p:nvSpPr>
        <p:spPr/>
        <p:txBody>
          <a:bodyPr/>
          <a:lstStyle/>
          <a:p>
            <a:fld id="{FFB11EBB-11ED-499F-BD98-4F3E06AD9A3B}" type="slidenum">
              <a:rPr lang="ru-RU" smtClean="0"/>
              <a:pPr/>
              <a:t>6</a:t>
            </a:fld>
            <a:endParaRPr lang="ru-RU"/>
          </a:p>
        </p:txBody>
      </p:sp>
      <p:sp>
        <p:nvSpPr>
          <p:cNvPr id="6" name="Заголовок 1"/>
          <p:cNvSpPr txBox="1">
            <a:spLocks/>
          </p:cNvSpPr>
          <p:nvPr/>
        </p:nvSpPr>
        <p:spPr>
          <a:xfrm>
            <a:off x="395537" y="89687"/>
            <a:ext cx="6590302" cy="519913"/>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t>16 факторов сотрудничества</a:t>
            </a:r>
            <a:endParaRPr lang="ru-RU" sz="3200" b="1" dirty="0"/>
          </a:p>
        </p:txBody>
      </p:sp>
    </p:spTree>
    <p:extLst>
      <p:ext uri="{BB962C8B-B14F-4D97-AF65-F5344CB8AC3E}">
        <p14:creationId xmlns:p14="http://schemas.microsoft.com/office/powerpoint/2010/main" val="3853831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841" y="713660"/>
            <a:ext cx="6738998" cy="1320800"/>
          </a:xfrm>
        </p:spPr>
        <p:txBody>
          <a:bodyPr>
            <a:normAutofit/>
          </a:bodyPr>
          <a:lstStyle/>
          <a:p>
            <a:r>
              <a:rPr lang="ru-RU" sz="1600" b="1" dirty="0">
                <a:solidFill>
                  <a:schemeClr val="tx1"/>
                </a:solidFill>
                <a:latin typeface="Times New Roman" panose="02020603050405020304" pitchFamily="18" charset="0"/>
                <a:cs typeface="Times New Roman" panose="02020603050405020304" pitchFamily="18" charset="0"/>
              </a:rPr>
              <a:t>2. Раннее информирование </a:t>
            </a:r>
            <a:r>
              <a:rPr lang="ru-RU" sz="1600" dirty="0">
                <a:solidFill>
                  <a:schemeClr val="tx1"/>
                </a:solidFill>
                <a:latin typeface="Times New Roman" panose="02020603050405020304" pitchFamily="18" charset="0"/>
                <a:cs typeface="Times New Roman" panose="02020603050405020304" pitchFamily="18" charset="0"/>
              </a:rPr>
              <a:t>граждан о возможности пройти </a:t>
            </a:r>
            <a:r>
              <a:rPr lang="ru-RU" sz="1600" dirty="0" smtClean="0">
                <a:solidFill>
                  <a:schemeClr val="tx1"/>
                </a:solidFill>
                <a:latin typeface="Times New Roman" panose="02020603050405020304" pitchFamily="18" charset="0"/>
                <a:cs typeface="Times New Roman" panose="02020603050405020304" pitchFamily="18" charset="0"/>
              </a:rPr>
              <a:t>СПО через ОСЗН и ШПР </a:t>
            </a:r>
            <a:r>
              <a:rPr lang="ru-RU" sz="1600" dirty="0">
                <a:solidFill>
                  <a:schemeClr val="tx1"/>
                </a:solidFill>
                <a:latin typeface="Times New Roman" panose="02020603050405020304" pitchFamily="18" charset="0"/>
                <a:cs typeface="Times New Roman" panose="02020603050405020304" pitchFamily="18" charset="0"/>
              </a:rPr>
              <a:t>для того, чтоб они сами распределили для себя временной ресурс и смогли сформулировать конкретный </a:t>
            </a:r>
            <a:r>
              <a:rPr lang="ru-RU" sz="1600" dirty="0" smtClean="0">
                <a:solidFill>
                  <a:schemeClr val="tx1"/>
                </a:solidFill>
                <a:latin typeface="Times New Roman" panose="02020603050405020304" pitchFamily="18" charset="0"/>
                <a:cs typeface="Times New Roman" panose="02020603050405020304" pitchFamily="18" charset="0"/>
              </a:rPr>
              <a:t>результат </a:t>
            </a:r>
            <a:r>
              <a:rPr lang="ru-RU" sz="1600" dirty="0">
                <a:solidFill>
                  <a:schemeClr val="tx1"/>
                </a:solidFill>
                <a:latin typeface="Times New Roman" panose="02020603050405020304" pitchFamily="18" charset="0"/>
                <a:cs typeface="Times New Roman" panose="02020603050405020304" pitchFamily="18" charset="0"/>
              </a:rPr>
              <a:t>(запрос).  За 2018-2019 </a:t>
            </a:r>
            <a:r>
              <a:rPr lang="ru-RU" sz="1600" dirty="0" err="1" smtClean="0">
                <a:solidFill>
                  <a:schemeClr val="tx1"/>
                </a:solidFill>
                <a:latin typeface="Times New Roman" panose="02020603050405020304" pitchFamily="18" charset="0"/>
                <a:cs typeface="Times New Roman" panose="02020603050405020304" pitchFamily="18" charset="0"/>
              </a:rPr>
              <a:t>г.г</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нами было проведено 8 информационных встреч со специалистами ОСЗН и 2 с ведущими Школ приемных </a:t>
            </a:r>
            <a:r>
              <a:rPr lang="ru-RU" sz="1600" dirty="0" smtClean="0">
                <a:solidFill>
                  <a:schemeClr val="tx1"/>
                </a:solidFill>
                <a:latin typeface="Times New Roman" panose="02020603050405020304" pitchFamily="18" charset="0"/>
                <a:cs typeface="Times New Roman" panose="02020603050405020304" pitchFamily="18" charset="0"/>
              </a:rPr>
              <a:t>родителей</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stretch>
            <a:fillRect/>
          </a:stretch>
        </p:blipFill>
        <p:spPr>
          <a:xfrm>
            <a:off x="1071508" y="2160588"/>
            <a:ext cx="5424596" cy="3881437"/>
          </a:xfrm>
          <a:prstGeom prst="rect">
            <a:avLst/>
          </a:prstGeom>
        </p:spPr>
      </p:pic>
      <p:sp>
        <p:nvSpPr>
          <p:cNvPr id="4" name="Номер слайда 3"/>
          <p:cNvSpPr>
            <a:spLocks noGrp="1"/>
          </p:cNvSpPr>
          <p:nvPr>
            <p:ph type="sldNum" sz="quarter" idx="12"/>
          </p:nvPr>
        </p:nvSpPr>
        <p:spPr/>
        <p:txBody>
          <a:bodyPr/>
          <a:lstStyle/>
          <a:p>
            <a:fld id="{FFB11EBB-11ED-499F-BD98-4F3E06AD9A3B}" type="slidenum">
              <a:rPr lang="ru-RU" smtClean="0"/>
              <a:pPr/>
              <a:t>7</a:t>
            </a:fld>
            <a:endParaRPr lang="ru-RU"/>
          </a:p>
        </p:txBody>
      </p:sp>
      <p:sp>
        <p:nvSpPr>
          <p:cNvPr id="7" name="Заголовок 1"/>
          <p:cNvSpPr txBox="1">
            <a:spLocks/>
          </p:cNvSpPr>
          <p:nvPr/>
        </p:nvSpPr>
        <p:spPr>
          <a:xfrm>
            <a:off x="395537" y="89687"/>
            <a:ext cx="6590302" cy="519913"/>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t>16 факторов сотрудничества</a:t>
            </a:r>
            <a:endParaRPr lang="ru-RU" sz="3200" b="1" dirty="0"/>
          </a:p>
        </p:txBody>
      </p:sp>
    </p:spTree>
    <p:extLst>
      <p:ext uri="{BB962C8B-B14F-4D97-AF65-F5344CB8AC3E}">
        <p14:creationId xmlns:p14="http://schemas.microsoft.com/office/powerpoint/2010/main" val="29632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600" b="1" dirty="0">
                <a:solidFill>
                  <a:schemeClr val="tx1"/>
                </a:solidFill>
                <a:latin typeface="Times New Roman" panose="02020603050405020304" pitchFamily="18" charset="0"/>
                <a:cs typeface="Times New Roman" panose="02020603050405020304" pitchFamily="18" charset="0"/>
              </a:rPr>
              <a:t>3</a:t>
            </a:r>
            <a:r>
              <a:rPr lang="ru-RU" sz="1600" dirty="0">
                <a:solidFill>
                  <a:schemeClr val="tx1"/>
                </a:solidFill>
                <a:latin typeface="Times New Roman" panose="02020603050405020304" pitchFamily="18" charset="0"/>
                <a:cs typeface="Times New Roman" panose="02020603050405020304" pitchFamily="18" charset="0"/>
              </a:rPr>
              <a:t>. Возможность пройти процедуру   СПО </a:t>
            </a:r>
            <a:r>
              <a:rPr lang="ru-RU" sz="1600" b="1" dirty="0">
                <a:solidFill>
                  <a:schemeClr val="tx1"/>
                </a:solidFill>
                <a:latin typeface="Times New Roman" panose="02020603050405020304" pitchFamily="18" charset="0"/>
                <a:cs typeface="Times New Roman" panose="02020603050405020304" pitchFamily="18" charset="0"/>
              </a:rPr>
              <a:t>по личному заявлению</a:t>
            </a:r>
            <a:r>
              <a:rPr lang="ru-RU" sz="1600" dirty="0">
                <a:solidFill>
                  <a:schemeClr val="tx1"/>
                </a:solidFill>
                <a:latin typeface="Times New Roman" panose="02020603050405020304" pitchFamily="18" charset="0"/>
                <a:cs typeface="Times New Roman" panose="02020603050405020304" pitchFamily="18" charset="0"/>
              </a:rPr>
              <a:t>. По Положению о порядке СПО, разработанному в ГБУ РЦ «Спутник» гражданин может пройти процедуру по личному заявлению. Для этого ему необходимо приехать в наше учреждение и написать данное заявление.</a:t>
            </a:r>
            <a:r>
              <a:rPr lang="ru-RU" sz="1600" b="1" dirty="0">
                <a:solidFill>
                  <a:schemeClr val="tx1"/>
                </a:solidFill>
                <a:latin typeface="Times New Roman" panose="02020603050405020304" pitchFamily="18" charset="0"/>
                <a:cs typeface="Times New Roman" panose="02020603050405020304" pitchFamily="18" charset="0"/>
              </a:rPr>
              <a:t/>
            </a:r>
            <a:br>
              <a:rPr lang="ru-RU" sz="1600" b="1"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FFB11EBB-11ED-499F-BD98-4F3E06AD9A3B}" type="slidenum">
              <a:rPr lang="ru-RU" smtClean="0"/>
              <a:pPr/>
              <a:t>8</a:t>
            </a:fld>
            <a:endParaRPr lang="ru-RU"/>
          </a:p>
        </p:txBody>
      </p:sp>
      <p:pic>
        <p:nvPicPr>
          <p:cNvPr id="9" name="Объект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48483" y="2160588"/>
            <a:ext cx="3070647" cy="3881437"/>
          </a:xfrm>
        </p:spPr>
      </p:pic>
      <p:sp>
        <p:nvSpPr>
          <p:cNvPr id="5" name="Заголовок 1"/>
          <p:cNvSpPr txBox="1">
            <a:spLocks/>
          </p:cNvSpPr>
          <p:nvPr/>
        </p:nvSpPr>
        <p:spPr>
          <a:xfrm>
            <a:off x="395537" y="89687"/>
            <a:ext cx="6590302" cy="519913"/>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t>16 факторов сотрудничества</a:t>
            </a:r>
            <a:endParaRPr lang="ru-RU" sz="3200" b="1" dirty="0"/>
          </a:p>
        </p:txBody>
      </p:sp>
    </p:spTree>
    <p:extLst>
      <p:ext uri="{BB962C8B-B14F-4D97-AF65-F5344CB8AC3E}">
        <p14:creationId xmlns:p14="http://schemas.microsoft.com/office/powerpoint/2010/main" val="164390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854420"/>
            <a:ext cx="6347713" cy="1320800"/>
          </a:xfrm>
        </p:spPr>
        <p:txBody>
          <a:bodyPr>
            <a:noAutofit/>
          </a:bodyPr>
          <a:lstStyle/>
          <a:p>
            <a:r>
              <a:rPr lang="ru-RU" sz="1600" b="1" dirty="0">
                <a:solidFill>
                  <a:schemeClr val="tx1"/>
                </a:solidFill>
                <a:latin typeface="Times New Roman" panose="02020603050405020304" pitchFamily="18" charset="0"/>
                <a:cs typeface="Times New Roman" panose="02020603050405020304" pitchFamily="18" charset="0"/>
              </a:rPr>
              <a:t>4. </a:t>
            </a:r>
            <a:r>
              <a:rPr lang="ru-RU" sz="1600" dirty="0">
                <a:solidFill>
                  <a:schemeClr val="tx1"/>
                </a:solidFill>
                <a:latin typeface="Times New Roman" panose="02020603050405020304" pitchFamily="18" charset="0"/>
                <a:cs typeface="Times New Roman" panose="02020603050405020304" pitchFamily="18" charset="0"/>
              </a:rPr>
              <a:t>Данная процедура проводится только </a:t>
            </a:r>
            <a:r>
              <a:rPr lang="ru-RU" sz="1600" b="1" dirty="0">
                <a:solidFill>
                  <a:schemeClr val="tx1"/>
                </a:solidFill>
                <a:latin typeface="Times New Roman" panose="02020603050405020304" pitchFamily="18" charset="0"/>
                <a:cs typeface="Times New Roman" panose="02020603050405020304" pitchFamily="18" charset="0"/>
              </a:rPr>
              <a:t>по добровольному согласию гражданина</a:t>
            </a:r>
            <a:r>
              <a:rPr lang="ru-RU" sz="1600" dirty="0">
                <a:solidFill>
                  <a:schemeClr val="tx1"/>
                </a:solidFill>
                <a:latin typeface="Times New Roman" panose="02020603050405020304" pitchFamily="18" charset="0"/>
                <a:cs typeface="Times New Roman" panose="02020603050405020304" pitchFamily="18" charset="0"/>
              </a:rPr>
              <a:t>. Специалист ОСЗН может рекомендовать пройти данную процедуру гражданину, который принял решение стать опекуном или попечителем. Если гражданин согласен, то ему необходимо написать заявление о добровольном согласии. </a:t>
            </a:r>
            <a:br>
              <a:rPr lang="ru-RU" sz="1600"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FFB11EBB-11ED-499F-BD98-4F3E06AD9A3B}" type="slidenum">
              <a:rPr lang="ru-RU" smtClean="0"/>
              <a:pPr/>
              <a:t>9</a:t>
            </a:fld>
            <a:endParaRPr lang="ru-RU"/>
          </a:p>
        </p:txBody>
      </p:sp>
      <p:pic>
        <p:nvPicPr>
          <p:cNvPr id="4098" name="Picture 2" descr="https://slide-share.ru/image/5623848.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15859" y="2160588"/>
            <a:ext cx="4935894" cy="3881437"/>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395537" y="89687"/>
            <a:ext cx="6590302" cy="519913"/>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t>16 факторов сотрудничества</a:t>
            </a:r>
            <a:endParaRPr lang="ru-RU" sz="3200" b="1" dirty="0"/>
          </a:p>
        </p:txBody>
      </p:sp>
    </p:spTree>
    <p:extLst>
      <p:ext uri="{BB962C8B-B14F-4D97-AF65-F5344CB8AC3E}">
        <p14:creationId xmlns:p14="http://schemas.microsoft.com/office/powerpoint/2010/main" val="2497764465"/>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570</TotalTime>
  <Words>762</Words>
  <Application>Microsoft Office PowerPoint</Application>
  <PresentationFormat>Экран (4:3)</PresentationFormat>
  <Paragraphs>98</Paragraphs>
  <Slides>23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23</vt:i4>
      </vt:variant>
    </vt:vector>
  </HeadingPairs>
  <TitlesOfParts>
    <vt:vector size="30" baseType="lpstr">
      <vt:lpstr>Arial</vt:lpstr>
      <vt:lpstr>Calibri</vt:lpstr>
      <vt:lpstr>Times New Roman</vt:lpstr>
      <vt:lpstr>Trebuchet MS</vt:lpstr>
      <vt:lpstr>Wingdings</vt:lpstr>
      <vt:lpstr>Wingdings 3</vt:lpstr>
      <vt:lpstr>Грань</vt:lpstr>
      <vt:lpstr>I Международная научно-практическая конференция по подготовке и сопровождению замещающих семей</vt:lpstr>
      <vt:lpstr>Социально-психологическое обследование (СПО)</vt:lpstr>
      <vt:lpstr>Цель специалиста семейного устройства, проводящего СПО</vt:lpstr>
      <vt:lpstr>Позиция сотрудничества в СПО</vt:lpstr>
      <vt:lpstr>Презентация PowerPoint</vt:lpstr>
      <vt:lpstr>1. Опора на цель, определенную Положением о порядке СПО  «Как специалистам семейного устройства нам важно привлечение семьи заявителей к дальнейшему профессиональному сотрудничеству и формированию общей базы приемных семей, обладающих потенциалом, для принятия ребенка (детей)». </vt:lpstr>
      <vt:lpstr>2. Раннее информирование граждан о возможности пройти СПО через ОСЗН и ШПР для того, чтоб они сами распределили для себя временной ресурс и смогли сформулировать конкретный результат (запрос).  За 2018-2019 г.г.  нами было проведено 8 информационных встреч со специалистами ОСЗН и 2 с ведущими Школ приемных родителей.</vt:lpstr>
      <vt:lpstr>3. Возможность пройти процедуру   СПО по личному заявлению. По Положению о порядке СПО, разработанному в ГБУ РЦ «Спутник» гражданин может пройти процедуру по личному заявлению. Для этого ему необходимо приехать в наше учреждение и написать данное заявление. </vt:lpstr>
      <vt:lpstr>4. Данная процедура проводится только по добровольному согласию гражданина. Специалист ОСЗН может рекомендовать пройти данную процедуру гражданину, который принял решение стать опекуном или попечителем. Если гражданин согласен, то ему необходимо написать заявление о добровольном согласии.  </vt:lpstr>
      <vt:lpstr>5. Заявитель может прекратить процедуру на любом из этапов СПО, оставив заявление в письменной форме. </vt:lpstr>
      <vt:lpstr>6.  Процедура СПО начинается с изучения потребностей развития и истории ребенка (детей), которого предполагают к устройству в семью заявителя. Что создает фокус на исследование компетенций, ресурсов и рисков семьи. </vt:lpstr>
      <vt:lpstr>7.  Родители дают письменное разрешение на обследование детей, проживающих в семье (кровных и приемных) и у них есть возможность присутствия на процедуре диагностики ребенка. </vt:lpstr>
      <vt:lpstr>8. Заключение "контракта" на первой встрече со специалистами, дает возможность семье определить цель со-исследования для себя. Мы проговариваем со взрослыми участниками процедуры, чтобы им было полезно поисследовать. </vt:lpstr>
      <vt:lpstr>9. Методы применяемые при СПО взрослых членов семьи: наблюдение, полу структурированное интервью, беседа. </vt:lpstr>
      <vt:lpstr>10. На каждой встрече с семьей ведется протокол, который заполняется специалистом по принципу авторства заявителя. В конце встречи взрослые члены семьи знакомятся с протоколом и подписывают его. </vt:lpstr>
      <vt:lpstr>11. Прояснение информации для обозначения мнения и позиции обеих сторон: обследуемой и обследующей. </vt:lpstr>
      <vt:lpstr>12. Обратная связь о собранной информации дается специалистами на каждом этапе СПО. </vt:lpstr>
      <vt:lpstr>13. Обязательное ознакомление с заключением заявителей. С согласия заявителя заключение отправляется по ЭДО в ОСЗН либо заявителю дается оригинал на руки. </vt:lpstr>
      <vt:lpstr>14. Заключение носит рекомендательный характер. Рекомендации специалистов, прописанные в заключении по компенсации рисков  конкретны и достижимы для данной семьи. </vt:lpstr>
      <vt:lpstr>15. Вся информация и документы семьи по СПО могут быть востребованы  обследуемым или судом</vt:lpstr>
      <vt:lpstr>16. На данный момент идет разработка  анкеты обратной связи от взрослых членов семьи, прошедших СПО. </vt:lpstr>
      <vt:lpstr>Спасибо за внимание</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Международная научно-практическая конференция по подготовке и сопровождению замещающих семей</dc:title>
  <dc:creator>Vydrins</dc:creator>
  <cp:lastModifiedBy>404-6</cp:lastModifiedBy>
  <cp:revision>42</cp:revision>
  <dcterms:created xsi:type="dcterms:W3CDTF">2019-10-19T14:06:51Z</dcterms:created>
  <dcterms:modified xsi:type="dcterms:W3CDTF">2019-12-03T09:49:41Z</dcterms:modified>
</cp:coreProperties>
</file>